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74"/>
  </p:notesMasterIdLst>
  <p:sldIdLst>
    <p:sldId id="334" r:id="rId2"/>
    <p:sldId id="256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7" r:id="rId12"/>
    <p:sldId id="320" r:id="rId13"/>
    <p:sldId id="278" r:id="rId14"/>
    <p:sldId id="279" r:id="rId15"/>
    <p:sldId id="280" r:id="rId16"/>
    <p:sldId id="281" r:id="rId17"/>
    <p:sldId id="322" r:id="rId18"/>
    <p:sldId id="329" r:id="rId19"/>
    <p:sldId id="330" r:id="rId20"/>
    <p:sldId id="331" r:id="rId21"/>
    <p:sldId id="332" r:id="rId22"/>
    <p:sldId id="333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323" r:id="rId38"/>
    <p:sldId id="325" r:id="rId39"/>
    <p:sldId id="326" r:id="rId40"/>
    <p:sldId id="327" r:id="rId41"/>
    <p:sldId id="328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07" r:id="rId54"/>
    <p:sldId id="308" r:id="rId55"/>
    <p:sldId id="309" r:id="rId56"/>
    <p:sldId id="310" r:id="rId57"/>
    <p:sldId id="311" r:id="rId58"/>
    <p:sldId id="312" r:id="rId59"/>
    <p:sldId id="313" r:id="rId60"/>
    <p:sldId id="314" r:id="rId61"/>
    <p:sldId id="315" r:id="rId62"/>
    <p:sldId id="324" r:id="rId63"/>
    <p:sldId id="344" r:id="rId64"/>
    <p:sldId id="316" r:id="rId65"/>
    <p:sldId id="317" r:id="rId66"/>
    <p:sldId id="318" r:id="rId67"/>
    <p:sldId id="319" r:id="rId68"/>
    <p:sldId id="321" r:id="rId69"/>
    <p:sldId id="335" r:id="rId70"/>
    <p:sldId id="336" r:id="rId71"/>
    <p:sldId id="341" r:id="rId72"/>
    <p:sldId id="340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46" autoAdjust="0"/>
    <p:restoredTop sz="94660"/>
  </p:normalViewPr>
  <p:slideViewPr>
    <p:cSldViewPr>
      <p:cViewPr varScale="1">
        <p:scale>
          <a:sx n="70" d="100"/>
          <a:sy n="70" d="100"/>
        </p:scale>
        <p:origin x="133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8FC66-F8F4-438F-BE65-0161973817C3}" type="datetimeFigureOut">
              <a:rPr lang="x-none" smtClean="0"/>
              <a:pPr/>
              <a:t>8/30/2018</a:t>
            </a:fld>
            <a:endParaRPr lang="x-non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x-non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BAD368-7CD2-40A2-9EDC-F793FFCE284D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736847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BAD368-7CD2-40A2-9EDC-F793FFCE284D}" type="slidenum">
              <a:rPr lang="x-none" smtClean="0"/>
              <a:pPr/>
              <a:t>40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33599869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18ED1B6-94C5-454D-BACA-58A00D3FBD95}" type="datetimeFigureOut">
              <a:rPr lang="en-US" smtClean="0"/>
              <a:pPr/>
              <a:t>8/30/2018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39A2432-74A8-4FDB-B4CF-371E9F64C7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6.wmf"/><Relationship Id="rId4" Type="http://schemas.openxmlformats.org/officeDocument/2006/relationships/oleObject" Target="../embeddings/Microsoft_Word_97_-_2003_Document1.doc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pps.com.hr/sites/default/files/Dokumenti/2018/sestre/Ses%2015.pdf" TargetMode="External"/><Relationship Id="rId2" Type="http://schemas.openxmlformats.org/officeDocument/2006/relationships/hyperlink" Target="http://www.medicinskicasopis.org/pdf/2009(2)/sr/Full/Overlap%20sindrom%20primarna%20bilijarna%20ciroza.pdf" TargetMode="Externa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81200" y="3810000"/>
            <a:ext cx="6108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800" b="1" smtClean="0">
                <a:latin typeface="Arial" pitchFamily="34" charset="0"/>
                <a:cs typeface="Arial" pitchFamily="34" charset="0"/>
              </a:rPr>
              <a:t>ИСПИТИВАЊЕ ФУНКЦИЈЕ ЈЕТРЕ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600200" y="533400"/>
            <a:ext cx="6172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x-none" sz="2800" smtClean="0">
                <a:latin typeface="Arial" pitchFamily="34" charset="0"/>
                <a:cs typeface="Arial" pitchFamily="34" charset="0"/>
              </a:rPr>
              <a:t>Факултет медицинских наука Универзитета у Крагујевцу</a:t>
            </a:r>
          </a:p>
          <a:p>
            <a:pPr algn="ctr"/>
            <a:endParaRPr lang="x-none" sz="280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800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sr-Cyrl-CS" sz="2800" dirty="0" smtClean="0">
                <a:latin typeface="Arial" pitchFamily="34" charset="0"/>
                <a:cs typeface="Arial" pitchFamily="34" charset="0"/>
              </a:rPr>
              <a:t>едицинска биохемија </a:t>
            </a:r>
          </a:p>
          <a:p>
            <a:pPr algn="ctr"/>
            <a:r>
              <a:rPr lang="x-none" sz="2800" smtClean="0">
                <a:latin typeface="Arial" pitchFamily="34" charset="0"/>
                <a:cs typeface="Arial" pitchFamily="34" charset="0"/>
              </a:rPr>
              <a:t>ИАСФ</a:t>
            </a:r>
            <a:endParaRPr lang="sr-Cyrl-CS" sz="28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sr-Cyrl-CS" sz="2800" dirty="0" smtClean="0">
                <a:latin typeface="Arial" pitchFamily="34" charset="0"/>
                <a:cs typeface="Arial" pitchFamily="34" charset="0"/>
              </a:rPr>
              <a:t>2018/2019</a:t>
            </a:r>
            <a:endParaRPr lang="en-US" sz="28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1859340"/>
            <a:ext cx="7884368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Ензими који се најчешће користе у дијагностици болести јетре су: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аспартат </a:t>
            </a:r>
            <a:r>
              <a:rPr lang="x-none" dirty="0">
                <a:latin typeface="Arial" pitchFamily="34" charset="0"/>
                <a:cs typeface="Arial" pitchFamily="34" charset="0"/>
              </a:rPr>
              <a:t>аминотрансфераза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), 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аланин </a:t>
            </a:r>
            <a:r>
              <a:rPr lang="x-none" dirty="0">
                <a:latin typeface="Arial" pitchFamily="34" charset="0"/>
                <a:cs typeface="Arial" pitchFamily="34" charset="0"/>
              </a:rPr>
              <a:t>аминотрансфераза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ALT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), 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алкална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фосфатаза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АLP), </a:t>
            </a:r>
            <a:r>
              <a:rPr lang="x-none" dirty="0">
                <a:latin typeface="Arial" pitchFamily="34" charset="0"/>
                <a:cs typeface="Arial" pitchFamily="34" charset="0"/>
              </a:rPr>
              <a:t>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l-GR" dirty="0" smtClean="0">
                <a:latin typeface="Arial" pitchFamily="34" charset="0"/>
                <a:cs typeface="Arial" pitchFamily="34" charset="0"/>
              </a:rPr>
              <a:t>γ-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глутамил </a:t>
            </a:r>
            <a:r>
              <a:rPr lang="x-none" dirty="0">
                <a:latin typeface="Arial" pitchFamily="34" charset="0"/>
                <a:cs typeface="Arial" pitchFamily="34" charset="0"/>
              </a:rPr>
              <a:t>трансфераза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(GGT), </a:t>
            </a:r>
            <a:r>
              <a:rPr lang="x-none" dirty="0">
                <a:latin typeface="Arial" pitchFamily="34" charset="0"/>
                <a:cs typeface="Arial" pitchFamily="34" charset="0"/>
              </a:rPr>
              <a:t>а повремено се користи 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лактат </a:t>
            </a:r>
            <a:r>
              <a:rPr lang="x-none" dirty="0">
                <a:latin typeface="Arial" pitchFamily="34" charset="0"/>
                <a:cs typeface="Arial" pitchFamily="34" charset="0"/>
              </a:rPr>
              <a:t>дехидрогеназа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(LDH)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Глутамат дехидрогеназа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>
                <a:latin typeface="Arial" pitchFamily="34" charset="0"/>
                <a:cs typeface="Arial" pitchFamily="34" charset="0"/>
              </a:rPr>
              <a:t>5ʼ-нуклеотидаза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99592" y="591071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Клинички значај ензима у испитивању функције јетре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116632"/>
            <a:ext cx="51484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Тестови интегритета хепатоцита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220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116632"/>
            <a:ext cx="80283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Алгоритам дијагностике болести јетре код повишених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трансаминаза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771792"/>
            <a:ext cx="413690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Патолошке вредности трансаминаза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1678396"/>
            <a:ext cx="114351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AST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&gt; 3х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ALT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&lt; 2х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04277" y="1676227"/>
            <a:ext cx="114351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AST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&gt; 3х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ALT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&lt; 2х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59632" y="2780928"/>
            <a:ext cx="319459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Хепатоцелуларна обољења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2780928"/>
            <a:ext cx="244541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Холестатске болести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87624" y="4150821"/>
            <a:ext cx="132158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Акутни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хепатитис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52126" y="4150821"/>
            <a:ext cx="129234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Хронични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хепатитис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04048" y="3933056"/>
            <a:ext cx="126194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Акутна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04248" y="3934797"/>
            <a:ext cx="1292341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Хронична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27984" y="5229200"/>
            <a:ext cx="470455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Ултразвук или субкутуна холангиографија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4008" y="6021288"/>
            <a:ext cx="19419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Интрахепатична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92280" y="6023029"/>
            <a:ext cx="196855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Ектрахепатична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>
            <a:off x="3152126" y="1268760"/>
            <a:ext cx="339754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504277" y="1268760"/>
            <a:ext cx="363867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987824" y="2324727"/>
            <a:ext cx="0" cy="38419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7" idx="2"/>
          </p:cNvCxnSpPr>
          <p:nvPr/>
        </p:nvCxnSpPr>
        <p:spPr>
          <a:xfrm flipH="1">
            <a:off x="6028620" y="2322558"/>
            <a:ext cx="47416" cy="3863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1807762" y="3150260"/>
            <a:ext cx="0" cy="638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3676469" y="3150260"/>
            <a:ext cx="0" cy="638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5561503" y="3150260"/>
            <a:ext cx="31167" cy="638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7092280" y="3150260"/>
            <a:ext cx="0" cy="63878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5561503" y="4725144"/>
            <a:ext cx="792661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6552962" y="4725144"/>
            <a:ext cx="858984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5592670" y="5598532"/>
            <a:ext cx="435950" cy="2787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11946" y="5598532"/>
            <a:ext cx="328406" cy="27874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39552" y="3284984"/>
            <a:ext cx="124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Албумин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нормалан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55976" y="3212976"/>
            <a:ext cx="12474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Албумин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нормалан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2463780" y="3284984"/>
            <a:ext cx="1191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Албумин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снижен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216308" y="3212976"/>
            <a:ext cx="11917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Албумин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снижен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625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591071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Клинички значај ензима у испитивању функције јетре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621044"/>
              </p:ext>
            </p:extLst>
          </p:nvPr>
        </p:nvGraphicFramePr>
        <p:xfrm>
          <a:off x="1187624" y="3068959"/>
          <a:ext cx="7488831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96277"/>
                <a:gridCol w="2496277"/>
                <a:gridCol w="2496277"/>
              </a:tblGrid>
              <a:tr h="576065">
                <a:tc>
                  <a:txBody>
                    <a:bodyPr/>
                    <a:lstStyle/>
                    <a:p>
                      <a:r>
                        <a:rPr lang="x-none" dirty="0" smtClean="0"/>
                        <a:t>Ензими</a:t>
                      </a:r>
                      <a:r>
                        <a:rPr lang="x-none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0" dirty="0" smtClean="0"/>
                        <a:t>Холестаза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0" dirty="0" smtClean="0"/>
                        <a:t>Хепатоцелуларно</a:t>
                      </a:r>
                      <a:r>
                        <a:rPr lang="x-none" b="0" baseline="0" dirty="0" smtClean="0"/>
                        <a:t> оштећење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AST</a:t>
                      </a:r>
                      <a:r>
                        <a:rPr lang="x-none" dirty="0" smtClean="0"/>
                        <a:t>/</a:t>
                      </a:r>
                      <a:r>
                        <a:rPr lang="en-US" dirty="0" smtClean="0"/>
                        <a:t>ALT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b="0" dirty="0" smtClean="0"/>
                        <a:t>Н до </a:t>
                      </a:r>
                      <a:endParaRPr lang="en-US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Алкална фосфатаза (АLP)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b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x-none" b="0" dirty="0" smtClean="0"/>
                    </a:p>
                    <a:p>
                      <a:r>
                        <a:rPr lang="x-none" b="0" dirty="0" smtClean="0"/>
                        <a:t>Н до </a:t>
                      </a:r>
                      <a:endParaRPr lang="en-US" b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Гама глутамил трансфераза (GGT)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547664" y="1763524"/>
            <a:ext cx="67462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Модели биохемијских абнормалности  у болестима јетре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355976" y="378904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372200" y="378904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516216" y="378904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88224" y="3717032"/>
            <a:ext cx="438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до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7164288" y="378904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7380312" y="378904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596336" y="3789040"/>
            <a:ext cx="0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3851920" y="4365104"/>
            <a:ext cx="0" cy="2973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V="1">
            <a:off x="3995936" y="4365104"/>
            <a:ext cx="0" cy="2973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39952" y="4293096"/>
            <a:ext cx="484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/>
              <a:t>д</a:t>
            </a:r>
            <a:r>
              <a:rPr lang="x-none" dirty="0" smtClean="0"/>
              <a:t>о 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4920767" y="4365104"/>
            <a:ext cx="0" cy="2973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5112060" y="4365104"/>
            <a:ext cx="0" cy="2973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364088" y="4365104"/>
            <a:ext cx="0" cy="2973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V="1">
            <a:off x="6828346" y="4365104"/>
            <a:ext cx="0" cy="2589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V="1">
            <a:off x="3851920" y="494116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3995936" y="494116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4139952" y="4869160"/>
            <a:ext cx="464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x-none" dirty="0" smtClean="0"/>
              <a:t>до</a:t>
            </a:r>
            <a:endParaRPr lang="en-US" dirty="0"/>
          </a:p>
        </p:txBody>
      </p:sp>
      <p:cxnSp>
        <p:nvCxnSpPr>
          <p:cNvPr id="42" name="Straight Arrow Connector 41"/>
          <p:cNvCxnSpPr/>
          <p:nvPr/>
        </p:nvCxnSpPr>
        <p:spPr>
          <a:xfrm flipV="1">
            <a:off x="4920767" y="494116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5112060" y="4941168"/>
            <a:ext cx="0" cy="2973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V="1">
            <a:off x="5364088" y="494116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6372200" y="494116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6582010" y="4869160"/>
            <a:ext cx="438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до</a:t>
            </a:r>
            <a:endParaRPr lang="en-US" dirty="0"/>
          </a:p>
        </p:txBody>
      </p:sp>
      <p:cxnSp>
        <p:nvCxnSpPr>
          <p:cNvPr id="51" name="Straight Arrow Connector 50"/>
          <p:cNvCxnSpPr/>
          <p:nvPr/>
        </p:nvCxnSpPr>
        <p:spPr>
          <a:xfrm flipV="1">
            <a:off x="7308304" y="4941168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V="1">
            <a:off x="7596336" y="4941168"/>
            <a:ext cx="0" cy="2973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82499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59832" y="836712"/>
            <a:ext cx="320074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/>
              <a:t>Повишена алкална фосфатаза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11560" y="107340"/>
            <a:ext cx="86409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Алгоритам дијагностике болести јетре код повишене алкалне фосфатазе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877314" y="1556792"/>
            <a:ext cx="3686009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ru-RU" dirty="0"/>
              <a:t>Потврда: 5′ нуклеотидаза или </a:t>
            </a:r>
            <a:r>
              <a:rPr lang="x-none" dirty="0" smtClean="0"/>
              <a:t>GGT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2483604"/>
            <a:ext cx="275915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/>
              <a:t>Могуће обољење костију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083474" y="2483604"/>
            <a:ext cx="287290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/>
              <a:t>Опструктивна болест јетре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3347700"/>
            <a:ext cx="276588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/>
              <a:t>Ултразвук или ЦТ или оба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419872" y="4202685"/>
            <a:ext cx="1564852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/>
              <a:t>Камен, лезије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64459" y="4355812"/>
            <a:ext cx="1984005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/>
              <a:t>Билијарна цироза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724128" y="4941168"/>
            <a:ext cx="3403817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/>
              <a:t>Антимитохондријална антитела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2195736" y="5602014"/>
            <a:ext cx="4572000" cy="92333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r>
              <a:rPr lang="ru-RU" dirty="0"/>
              <a:t>Перкутана холангиографија за </a:t>
            </a:r>
            <a:r>
              <a:rPr lang="ru-RU" dirty="0" smtClean="0"/>
              <a:t>дијагностику склерозног холан</a:t>
            </a:r>
            <a:r>
              <a:rPr lang="x-none" dirty="0" smtClean="0"/>
              <a:t>гит</a:t>
            </a:r>
            <a:r>
              <a:rPr lang="ru-RU" dirty="0" smtClean="0"/>
              <a:t>иса </a:t>
            </a:r>
            <a:r>
              <a:rPr lang="ru-RU" dirty="0"/>
              <a:t>или камена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164288" y="5807005"/>
            <a:ext cx="1967975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x-none" dirty="0" smtClean="0"/>
              <a:t>Примарна </a:t>
            </a:r>
          </a:p>
          <a:p>
            <a:r>
              <a:rPr lang="x-none" dirty="0" smtClean="0"/>
              <a:t>билијарна цироза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4427984" y="1206044"/>
            <a:ext cx="36004" cy="3507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2627784" y="1926124"/>
            <a:ext cx="648072" cy="4227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724128" y="1926124"/>
            <a:ext cx="734870" cy="4227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043608" y="1916832"/>
            <a:ext cx="1741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Није повишено 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660232" y="1916832"/>
            <a:ext cx="1228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Повишено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260580" y="2924944"/>
            <a:ext cx="0" cy="4227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flipH="1">
            <a:off x="4067944" y="3717032"/>
            <a:ext cx="1224136" cy="48565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979712" y="3645024"/>
            <a:ext cx="2859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Дилатирани жучни канали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93185" y="3646765"/>
            <a:ext cx="17033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Недилатирани </a:t>
            </a:r>
          </a:p>
          <a:p>
            <a:r>
              <a:rPr lang="x-none" dirty="0" smtClean="0"/>
              <a:t>жучни канали</a:t>
            </a:r>
            <a:endParaRPr lang="en-US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983760" y="3829690"/>
            <a:ext cx="0" cy="37299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1" idx="2"/>
          </p:cNvCxnSpPr>
          <p:nvPr/>
        </p:nvCxnSpPr>
        <p:spPr>
          <a:xfrm flipH="1">
            <a:off x="7756461" y="4725144"/>
            <a:ext cx="1" cy="2160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202298" y="4725144"/>
            <a:ext cx="0" cy="5853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6260580" y="5310500"/>
            <a:ext cx="182518" cy="2067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7693185" y="5413866"/>
            <a:ext cx="0" cy="3931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051720" y="4869160"/>
            <a:ext cx="1988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dirty="0" smtClean="0"/>
              <a:t>Нејасна дијагноза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75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188640"/>
            <a:ext cx="8466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x-none" sz="2400" b="1" dirty="0">
                <a:latin typeface="Arial" pitchFamily="34" charset="0"/>
                <a:cs typeface="Arial" pitchFamily="34" charset="0"/>
              </a:rPr>
              <a:t>Тестови </a:t>
            </a:r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</a:t>
            </a:r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екскреторних функција јетре; </a:t>
            </a:r>
          </a:p>
        </p:txBody>
      </p:sp>
      <p:sp>
        <p:nvSpPr>
          <p:cNvPr id="5" name="Rectangle 4"/>
          <p:cNvSpPr/>
          <p:nvPr/>
        </p:nvSpPr>
        <p:spPr>
          <a:xfrm>
            <a:off x="971600" y="1196752"/>
            <a:ext cx="806489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Овим тестовима се испитује способност јетре да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екскретује органске </a:t>
            </a: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ањоне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ендогеног или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егзогеног порекла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путем жучи или урина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Клинички </a:t>
            </a:r>
            <a:r>
              <a:rPr lang="x-none" dirty="0">
                <a:latin typeface="Arial" pitchFamily="34" charset="0"/>
                <a:cs typeface="Arial" pitchFamily="34" charset="0"/>
              </a:rPr>
              <a:t>значајни тестови су: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одређивање концентрације ендогених супстанци у плазми</a:t>
            </a:r>
            <a:r>
              <a:rPr lang="x-none" dirty="0">
                <a:latin typeface="Arial" pitchFamily="34" charset="0"/>
                <a:cs typeface="Arial" pitchFamily="34" charset="0"/>
              </a:rPr>
              <a:t>: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 билирубина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и жучних киселина;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одређивање клиренса егзогених супстанци</a:t>
            </a:r>
            <a:r>
              <a:rPr lang="x-none" dirty="0">
                <a:latin typeface="Arial" pitchFamily="34" charset="0"/>
                <a:cs typeface="Arial" pitchFamily="34" charset="0"/>
              </a:rPr>
              <a:t>: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аминопирина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, лидокаина, кофеина, боја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индоцијанин зелено</a:t>
            </a:r>
            <a:r>
              <a:rPr lang="x-none" dirty="0">
                <a:latin typeface="Arial" pitchFamily="34" charset="0"/>
                <a:cs typeface="Arial" pitchFamily="34" charset="0"/>
              </a:rPr>
              <a:t>, бромсулфофталеин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>
                <a:latin typeface="Arial" pitchFamily="34" charset="0"/>
                <a:cs typeface="Arial" pitchFamily="34" charset="0"/>
              </a:rPr>
              <a:t>Б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илирубин (крв и урин)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Уробилоноген (урин)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Алкална фосфатаза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l-GR" dirty="0">
                <a:latin typeface="Arial" pitchFamily="34" charset="0"/>
                <a:cs typeface="Arial" pitchFamily="34" charset="0"/>
              </a:rPr>
              <a:t>γ-</a:t>
            </a:r>
            <a:r>
              <a:rPr lang="x-none" dirty="0">
                <a:latin typeface="Arial" pitchFamily="34" charset="0"/>
                <a:cs typeface="Arial" pitchFamily="34" charset="0"/>
              </a:rPr>
              <a:t>глутамил трансфераза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(GGT),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>
                <a:latin typeface="Arial" pitchFamily="34" charset="0"/>
                <a:cs typeface="Arial" pitchFamily="34" charset="0"/>
              </a:rPr>
              <a:t>Леуцин - аминопептидаза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99844" y="4725144"/>
            <a:ext cx="4455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Билијарне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екскреције или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холестаза: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606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041741" y="116632"/>
            <a:ext cx="57706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Билијарне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екскреције или холестаза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1043608" y="889844"/>
            <a:ext cx="792088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Билирубин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У плазми се билирубин налази у два различита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облика: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некоњуговани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нер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аст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ворљиви </a:t>
            </a:r>
            <a:r>
              <a:rPr lang="ru-RU" dirty="0">
                <a:latin typeface="Arial" pitchFamily="34" charset="0"/>
                <a:cs typeface="Arial" pitchFamily="34" charset="0"/>
              </a:rPr>
              <a:t>облик у води који се транспортује везан за албумине од лимфоретикуларног система до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јетре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коњуговани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и у води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аст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ворљив </a:t>
            </a:r>
            <a:r>
              <a:rPr lang="ru-RU" dirty="0">
                <a:latin typeface="Arial" pitchFamily="34" charset="0"/>
                <a:cs typeface="Arial" pitchFamily="34" charset="0"/>
              </a:rPr>
              <a:t>облик који се из јетре враћа поново у плазму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Већина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билирубина у плазми је некоњугована. Мерењем билирубина у плазми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одређује </a:t>
            </a:r>
            <a:r>
              <a:rPr lang="ru-RU" dirty="0">
                <a:latin typeface="Arial" pitchFamily="34" charset="0"/>
                <a:cs typeface="Arial" pitchFamily="34" charset="0"/>
              </a:rPr>
              <a:t>се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збир коњугованог и некоњугованог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облика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Билирубин </a:t>
            </a:r>
            <a:r>
              <a:rPr lang="ru-RU" dirty="0">
                <a:latin typeface="Arial" pitchFamily="34" charset="0"/>
                <a:cs typeface="Arial" pitchFamily="34" charset="0"/>
              </a:rPr>
              <a:t>у плазми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се одређује у првом јутарњем узорку </a:t>
            </a:r>
            <a:r>
              <a:rPr lang="ru-RU" dirty="0">
                <a:latin typeface="Arial" pitchFamily="34" charset="0"/>
                <a:cs typeface="Arial" pitchFamily="34" charset="0"/>
              </a:rPr>
              <a:t>како би се избегла појава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липемије у узорк</a:t>
            </a:r>
            <a:r>
              <a:rPr lang="ru-RU" dirty="0">
                <a:latin typeface="Arial" pitchFamily="34" charset="0"/>
                <a:cs typeface="Arial" pitchFamily="34" charset="0"/>
              </a:rPr>
              <a:t>у.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Некористити </a:t>
            </a:r>
            <a:r>
              <a:rPr lang="ru-RU" dirty="0">
                <a:latin typeface="Arial" pitchFamily="34" charset="0"/>
                <a:cs typeface="Arial" pitchFamily="34" charset="0"/>
              </a:rPr>
              <a:t>хемолизоване узорке пошто хемоглобин даје лажно мале вредности са диазо методом.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Узорке </a:t>
            </a:r>
            <a:r>
              <a:rPr lang="ru-RU" dirty="0">
                <a:latin typeface="Arial" pitchFamily="34" charset="0"/>
                <a:cs typeface="Arial" pitchFamily="34" charset="0"/>
              </a:rPr>
              <a:t>треба заштитити од излагања директној сунчевој или вештачкој светлости пошто коњуговани и некоњуговани билирубин подлежу фото - оксидацији.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85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classconnection.s3.amazonaws.com/844/flashcards/1088844/png/screen_shot_2012-03-05_at_12.40.18_am133092607378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7848872" cy="5184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772697" y="188640"/>
            <a:ext cx="4175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Метаболизам билирубина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577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Rot="1" noChangeArrowheads="1"/>
          </p:cNvSpPr>
          <p:nvPr/>
        </p:nvSpPr>
        <p:spPr>
          <a:xfrm>
            <a:off x="0" y="188913"/>
            <a:ext cx="9144000" cy="11430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МЕТАБОЛИЗАМ ХЕМОПРОТЕИНА</a:t>
            </a:r>
          </a:p>
          <a:p>
            <a:pPr algn="ctr"/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Синтеза билирубина</a:t>
            </a:r>
            <a:endParaRPr lang="en-GB" altLang="x-none" sz="2400" b="1" dirty="0">
              <a:solidFill>
                <a:schemeClr val="tx1">
                  <a:lumMod val="95000"/>
                  <a:lumOff val="5000"/>
                </a:schemeClr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0" y="1295400"/>
            <a:ext cx="8964613" cy="854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sr-Cyrl-CS" altLang="x-non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Сложени протеини који као простетичну групу садрже ХЕМ</a:t>
            </a:r>
          </a:p>
          <a:p>
            <a:pPr eaLnBrk="1" hangingPunct="1">
              <a:spcBef>
                <a:spcPct val="50000"/>
              </a:spcBef>
              <a:buFontTx/>
              <a:buChar char="-"/>
            </a:pPr>
            <a:r>
              <a:rPr lang="sr-Cyrl-CS" altLang="x-non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Хемоглобин, миоглобин, цитохроми, каталаза</a:t>
            </a: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7588" y="2286000"/>
            <a:ext cx="4316412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0" y="2682875"/>
            <a:ext cx="4930452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/>
            <a:r>
              <a:rPr lang="sr-Cyrl-CS" altLang="x-non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ХЕМ</a:t>
            </a:r>
            <a:r>
              <a:rPr lang="sr-Cyrl-CS" altLang="x-non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чини порфирински прстен, који је </a:t>
            </a:r>
          </a:p>
          <a:p>
            <a:pPr eaLnBrk="1" hangingPunct="1"/>
            <a:r>
              <a:rPr lang="sr-Cyrl-CS" altLang="x-non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састављен из четири пиролова прстена</a:t>
            </a:r>
          </a:p>
          <a:p>
            <a:pPr eaLnBrk="1" hangingPunct="1"/>
            <a:r>
              <a:rPr lang="sr-Cyrl-CS" altLang="x-non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која координативно везују атом </a:t>
            </a:r>
          </a:p>
          <a:p>
            <a:pPr eaLnBrk="1" hangingPunct="1"/>
            <a:r>
              <a:rPr lang="sr-Cyrl-CS" altLang="x-none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ГВОЖЂА</a:t>
            </a:r>
            <a:r>
              <a:rPr lang="sr-Cyrl-CS" altLang="x-none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бакра</a:t>
            </a:r>
          </a:p>
          <a:p>
            <a:pPr eaLnBrk="1" hangingPunct="1"/>
            <a:endParaRPr lang="sr-Cyrl-CS" altLang="x-none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116388"/>
            <a:ext cx="3048000" cy="274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114800"/>
            <a:ext cx="1981200" cy="162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00857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116632"/>
            <a:ext cx="6096000" cy="64008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533400" indent="-533400" algn="just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sr-Cyrl-CS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ХЕМОГЛОБИН</a:t>
            </a:r>
            <a:r>
              <a:rPr lang="en-GB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altLang="x-none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en-GB" altLang="x-none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 </a:t>
            </a:r>
            <a:endParaRPr lang="sr-Latn-CS" altLang="x-none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algn="just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x-none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Tx/>
              <a:buChar char="-"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Састоји се из ХЕМ-а и глобина</a:t>
            </a:r>
          </a:p>
          <a:p>
            <a:pPr marL="533400" indent="-533400">
              <a:lnSpc>
                <a:spcPct val="80000"/>
              </a:lnSpc>
              <a:buFontTx/>
              <a:buChar char="-"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Глобин се састоји из 4 полипептидна </a:t>
            </a:r>
            <a:endParaRPr lang="sr-Cyrl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Tx/>
              <a:buNone/>
            </a:pP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ланца, 2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 (141 АК) и 2 (146 АК)</a:t>
            </a:r>
          </a:p>
          <a:p>
            <a:pPr marL="533400" indent="-533400">
              <a:lnSpc>
                <a:spcPct val="80000"/>
              </a:lnSpc>
              <a:buFontTx/>
              <a:buChar char="-"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, 2 ланца и 4 ХЕМ-а</a:t>
            </a:r>
          </a:p>
          <a:p>
            <a:pPr marL="533400" indent="-533400">
              <a:lnSpc>
                <a:spcPct val="80000"/>
              </a:lnSpc>
              <a:buFontTx/>
              <a:buNone/>
            </a:pPr>
            <a:endParaRPr lang="sr-Latn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  <a:sym typeface="Symbol" panose="05050102010706020507" pitchFamily="18" charset="2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Адултни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HbA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–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чини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око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95-98%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хемоглобина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еритроцитима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одраслих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Cyrl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здравих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особа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ланца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x-none" sz="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-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Адултни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HbA2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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–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присутан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нормално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еритроцитима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малим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количинама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(2-3,5%). (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 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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ланца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endParaRPr lang="sr-Latn-CS" altLang="x-none" sz="7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Фетални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HbF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2) –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главни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хемоглобин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крви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плода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фетуса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(2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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и 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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ланца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x-none" sz="7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-Г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ликозили</a:t>
            </a: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ани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хемоглобин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HbA</a:t>
            </a:r>
            <a:r>
              <a:rPr lang="sr-Latn-CS" altLang="x-none" sz="1800" b="1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1c</a:t>
            </a: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у Dg diabetes mеllitus-a</a:t>
            </a:r>
            <a:endParaRPr lang="en-GB" altLang="x-none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Функције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1.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транспорт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кисеоника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плућа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осталих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ткива</a:t>
            </a:r>
            <a:endParaRPr lang="en-GB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2.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транспорт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</a:t>
            </a:r>
            <a:r>
              <a:rPr lang="en-GB" altLang="x-none" sz="1800" baseline="-25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ткива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плућа</a:t>
            </a:r>
            <a:endParaRPr lang="en-GB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3.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пуферска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улога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регулација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pH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крви</a:t>
            </a:r>
            <a:endParaRPr lang="en-GB" altLang="x-none" sz="1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4" descr="hemoglobin (2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2707432"/>
            <a:ext cx="2514600" cy="22812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hemoglobin (4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993432"/>
            <a:ext cx="25146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r hb he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0"/>
            <a:ext cx="3810000" cy="270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0460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152400"/>
            <a:ext cx="8964612" cy="503238"/>
          </a:xfrm>
        </p:spPr>
        <p:txBody>
          <a:bodyPr>
            <a:normAutofit/>
          </a:bodyPr>
          <a:lstStyle/>
          <a:p>
            <a:pPr algn="ctr"/>
            <a:r>
              <a:rPr lang="en-GB" altLang="x-none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КАТАБОЛИЗАМ</a:t>
            </a:r>
            <a:r>
              <a:rPr lang="en-GB" altLang="x-none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ХЕМОГЛОБИНА</a:t>
            </a:r>
            <a:endParaRPr lang="en-GB" altLang="x-none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0" y="981075"/>
            <a:ext cx="9144000" cy="5876925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en-GB" altLang="x-none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· 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крајњи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продукт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жучне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боје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БИЛИРУБИН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sr-Latn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x-none" sz="5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1.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СПЛЕНИЧНА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ФАЗА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која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одиграва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слезини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sr-Latn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</a:t>
            </a:r>
            <a:r>
              <a:rPr lang="sr-Cyrl-CS" altLang="x-non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Cyrl-CS" altLang="x-none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x-non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спленичној фази</a:t>
            </a:r>
            <a:r>
              <a:rPr lang="sr-Cyrl-CS" altLang="x-none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x-non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 од хемоглобина (ослобођен распадањем  остарелих еритроцита) постепено одвајају глобин и </a:t>
            </a:r>
            <a:r>
              <a:rPr lang="sr-Latn-CS" altLang="x-non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</a:t>
            </a:r>
            <a:r>
              <a:rPr lang="sr-Latn-CS" altLang="x-none" sz="1600" baseline="30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2+</a:t>
            </a:r>
            <a:r>
              <a:rPr lang="sr-Latn-CS" altLang="x-non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настаје </a:t>
            </a:r>
            <a:r>
              <a:rPr lang="sr-Latn-CS" altLang="x-none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БИЛИВЕРДИН</a:t>
            </a:r>
            <a:r>
              <a:rPr lang="sr-Latn-CS" altLang="x-none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па </a:t>
            </a:r>
            <a:r>
              <a:rPr lang="sr-Latn-CS" altLang="x-none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</a:t>
            </a:r>
            <a:r>
              <a:rPr lang="en-US" altLang="x-none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ИЛИ</a:t>
            </a:r>
            <a:r>
              <a:rPr lang="sr-Latn-CS" altLang="x-none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</a:t>
            </a:r>
            <a:r>
              <a:rPr lang="en-US" altLang="x-none" sz="1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УБИН</a:t>
            </a:r>
            <a:endParaRPr lang="sr-Latn-CS" altLang="x-none" sz="16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x-none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2.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ХЕПАТИЧНА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ФАЗА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одиграва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GB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јетри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подразумева 3 подфазе: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</a:t>
            </a: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Преузимање билирубина од стране </a:t>
            </a:r>
            <a:r>
              <a:rPr lang="en-US" altLang="x-none" sz="18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хепатоцита</a:t>
            </a: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из крви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</a:t>
            </a: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Коњугација билирубина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- </a:t>
            </a: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Секреција у жуч</a:t>
            </a:r>
            <a:endParaRPr lang="sr-Latn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en-GB" altLang="x-none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3.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ИНТЕСТИНАЛНА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altLang="x-none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ФАЗА</a:t>
            </a:r>
            <a:r>
              <a:rPr lang="en-GB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sr-Latn-CS" altLang="x-none" sz="18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sr-Cyrl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sr-Cyrl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танком цреву се глукуронска или сумпорна киселина отпушта, а билирубин деловањем бактерија нормалне цревне флоре се редукује у </a:t>
            </a:r>
            <a:r>
              <a:rPr lang="sr-Cyrl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УРОБИЛИНОГЕН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подлеже ентерохепатичном кружењу уробилиногена</a:t>
            </a:r>
            <a:r>
              <a:rPr lang="en-GB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sr-Latn-CS" altLang="x-none" sz="18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FontTx/>
              <a:buChar char="-"/>
            </a:pP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дебелом цреву уробилиноген се при деловању бактерија цревне флоре даље редукује и прелази у </a:t>
            </a: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СТЕРКОБИЛИНОГЕН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који може да се оксидује и пређе у </a:t>
            </a:r>
            <a:r>
              <a:rPr lang="sr-Latn-CS" altLang="x-none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СТЕРКОБИЛИН</a:t>
            </a:r>
            <a:r>
              <a:rPr lang="sr-Latn-CS" altLang="x-none" sz="1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завршна жучна боја која даје нормалну пребојеност столици</a:t>
            </a:r>
            <a:endParaRPr lang="sr-Latn-CS" altLang="x-none" sz="18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3730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282" name="Picture 2" descr="http://www.biologija.rs/gradja_jetr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566051"/>
            <a:ext cx="5832648" cy="3114676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1043608" y="836712"/>
            <a:ext cx="79563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Јетра је орган који има централну улогу у метаболизму, варењу, детоксикацији и елеминацији супстанци из организма. Целокупна крв из гастроинтесталног тракта (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GIT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 пролази кроз јетру у којој се молекуле, ослобођене после варења транспортују централном циркулацијом у друга ткива и органе где се трансформишу или депонују.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Највећи </a:t>
            </a:r>
            <a:r>
              <a:rPr lang="ru-RU" dirty="0">
                <a:latin typeface="Arial" pitchFamily="34" charset="0"/>
                <a:cs typeface="Arial" pitchFamily="34" charset="0"/>
              </a:rPr>
              <a:t>људски висцерални орган са око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1200 гр хепатоцита</a:t>
            </a:r>
            <a:r>
              <a:rPr lang="ru-RU" dirty="0">
                <a:latin typeface="Arial" pitchFamily="34" charset="0"/>
                <a:cs typeface="Arial" pitchFamily="34" charset="0"/>
              </a:rPr>
              <a:t>, има преко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500 различитих функција.</a:t>
            </a: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2195736" y="188640"/>
            <a:ext cx="5261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ФУНКЦИЈЕ ЈЕТРЕ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BILIRUBIN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5405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559 sema 6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1785182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27384"/>
            <a:ext cx="5076825" cy="6858000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80000"/>
              </a:lnSpc>
            </a:pP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Билирубин везан за албумине крвне плазме – </a:t>
            </a:r>
            <a:r>
              <a:rPr lang="sr-Cyrl-CS" altLang="x-none" sz="18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НЕКОЊУГОВАНИ</a:t>
            </a: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sr-Cyrl-CS" altLang="x-none" sz="18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ИНДИРЕКТАН БИЛИРУБИН</a:t>
            </a: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не доказује се у урину ни под физиолошким ни патолошким условима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x-none" sz="180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Билирубин везан за глукуронску киселину – </a:t>
            </a:r>
            <a:r>
              <a:rPr lang="sr-Cyrl-CS" altLang="x-none" sz="18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КОЊУГОВАН</a:t>
            </a: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</a:t>
            </a:r>
            <a:r>
              <a:rPr lang="sr-Cyrl-CS" altLang="x-none" sz="18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ДИРЕКТАН БИЛИРУБИН</a:t>
            </a: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доказује се у урину само у случају жутице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x-none" sz="180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sr-Cyrl-CS" altLang="x-none" sz="180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танком цреву, дејством бактеријских ензима, настају друге жучне боје: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x-none" sz="180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мезобилирубин</a:t>
            </a:r>
          </a:p>
          <a:p>
            <a:pPr>
              <a:lnSpc>
                <a:spcPct val="80000"/>
              </a:lnSpc>
            </a:pP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уробилиноген</a:t>
            </a:r>
          </a:p>
          <a:p>
            <a:pPr>
              <a:lnSpc>
                <a:spcPct val="80000"/>
              </a:lnSpc>
            </a:pP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стеркобилиноген</a:t>
            </a:r>
          </a:p>
          <a:p>
            <a:pPr>
              <a:lnSpc>
                <a:spcPct val="80000"/>
              </a:lnSpc>
            </a:pP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стеркобилин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sr-Cyrl-CS" altLang="x-none" sz="180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sr-Cyrl-CS" altLang="x-none" sz="180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Уробилиноген подлеже ЕНТЕРОХЕПАТИЧНОМ КРУЖЕЊУ, доспева у бубреге и урин (уробилин)</a:t>
            </a:r>
            <a:endParaRPr lang="sr-Cyrl-CS" altLang="x-none" sz="180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katabolozam hem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263" y="27384"/>
            <a:ext cx="399573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674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23728" y="116632"/>
            <a:ext cx="57969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Билирубин у биолошком материјалу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764704"/>
            <a:ext cx="835292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Концентрације билирубина у крви и жучи се одређује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реакцијом билирубина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са диазотованом сулфанилном киселином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 односу на то да ли дају директно или не позитивну реакцију са диазотованом сулфанилном киселином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фракције билирубина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у плазми су: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b="1" dirty="0" smtClean="0">
                <a:latin typeface="Arial" pitchFamily="34" charset="0"/>
                <a:cs typeface="Arial" pitchFamily="34" charset="0"/>
              </a:rPr>
              <a:t>Индиректни (некоњуговани) 80%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b="1" dirty="0" smtClean="0">
                <a:latin typeface="Arial" pitchFamily="34" charset="0"/>
                <a:cs typeface="Arial" pitchFamily="34" charset="0"/>
              </a:rPr>
              <a:t>Директни (коњуговани) 20%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билирубин.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Трећа фракција је коњуговани билирубин ковалентно везан албумин ( у плазми пацијената са дуготрајном коњугованом хипербилирубинемијом. Ова фракција билирубина има полуживот сличан албумину. Његово присуство у плазми објашњава жутицу у одсуству билирубинурије) .</a:t>
            </a: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x-none" dirty="0" smtClean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Референтне вредности за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укупни билирубин у плазми су &lt; 17,1 </a:t>
            </a:r>
            <a:r>
              <a:rPr lang="el-GR" b="1" dirty="0">
                <a:latin typeface="Arial" pitchFamily="34" charset="0"/>
                <a:cs typeface="Arial" pitchFamily="34" charset="0"/>
              </a:rPr>
              <a:t>μ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mol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/L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док су за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коњуговани билирубин 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&lt;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4,3 </a:t>
            </a:r>
            <a:r>
              <a:rPr lang="el-GR" b="1" dirty="0">
                <a:latin typeface="Arial" pitchFamily="34" charset="0"/>
                <a:cs typeface="Arial" pitchFamily="34" charset="0"/>
              </a:rPr>
              <a:t>μ</a:t>
            </a:r>
            <a:r>
              <a:rPr lang="en-US" b="1" dirty="0" err="1">
                <a:latin typeface="Arial" pitchFamily="34" charset="0"/>
                <a:cs typeface="Arial" pitchFamily="34" charset="0"/>
              </a:rPr>
              <a:t>mol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/L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.</a:t>
            </a: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endParaRPr lang="x-none" b="1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У урину и фецесу се нормално може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наћи уробилиноген</a:t>
            </a:r>
            <a:r>
              <a:rPr lang="ru-RU" dirty="0">
                <a:latin typeface="Arial" pitchFamily="34" charset="0"/>
                <a:cs typeface="Arial" pitchFamily="34" charset="0"/>
              </a:rPr>
              <a:t>, док се појава билирубинурије јавља када је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повишена концентрација коњугованог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билирубина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у крви и увек је патолошка.</a:t>
            </a: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endParaRPr lang="x-none" b="1" dirty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23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1720" y="116632"/>
            <a:ext cx="6462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Поремећаји метаболизма </a:t>
            </a:r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билирубина</a:t>
            </a:r>
          </a:p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       Хипербилирубинемија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/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809992"/>
            <a:ext cx="78488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Жутица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или иктерус </a:t>
            </a:r>
            <a:r>
              <a:rPr lang="ru-RU" dirty="0">
                <a:latin typeface="Arial" pitchFamily="34" charset="0"/>
                <a:cs typeface="Arial" pitchFamily="34" charset="0"/>
              </a:rPr>
              <a:t>је поремећај који се карактерише повећаном концентрацијом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некоњугованог, и/или </a:t>
            </a:r>
            <a:r>
              <a:rPr lang="ru-RU" dirty="0">
                <a:latin typeface="Arial" pitchFamily="34" charset="0"/>
                <a:cs typeface="Arial" pitchFamily="34" charset="0"/>
              </a:rPr>
              <a:t>коњугованог билирубина и/или оба облика билирубина у плазми. Жутица се карактерише појавом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жуте пребојености коже, мембрана коњуктива, беоњача и других мукозних мембрана када је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концентрација  укупног билирубина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изнад 34-42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μмол/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Клинички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 значајно и одређивање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концентрација некоњугованог </a:t>
            </a:r>
            <a:r>
              <a:rPr lang="x-none" dirty="0">
                <a:latin typeface="Arial" pitchFamily="34" charset="0"/>
                <a:cs typeface="Arial" pitchFamily="34" charset="0"/>
              </a:rPr>
              <a:t>и коњугованог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билирубина (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неонаталне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жутице </a:t>
            </a:r>
            <a:r>
              <a:rPr lang="x-none" dirty="0">
                <a:latin typeface="Arial" pitchFamily="34" charset="0"/>
                <a:cs typeface="Arial" pitchFamily="34" charset="0"/>
              </a:rPr>
              <a:t>где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је најчешћи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поремећај у коњугацији, па је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доминантно повећан некоњуговани билирубин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.) 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Ако је концентрација </a:t>
            </a:r>
            <a:r>
              <a:rPr lang="x-none" dirty="0">
                <a:latin typeface="Arial" pitchFamily="34" charset="0"/>
                <a:cs typeface="Arial" pitchFamily="34" charset="0"/>
              </a:rPr>
              <a:t>билирубина испод 100 </a:t>
            </a:r>
            <a:r>
              <a:rPr lang="el-GR" dirty="0">
                <a:latin typeface="Arial" pitchFamily="34" charset="0"/>
                <a:cs typeface="Arial" pitchFamily="34" charset="0"/>
              </a:rPr>
              <a:t>μ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мол/L, </a:t>
            </a:r>
            <a:r>
              <a:rPr lang="x-none" dirty="0">
                <a:latin typeface="Arial" pitchFamily="34" charset="0"/>
                <a:cs typeface="Arial" pitchFamily="34" charset="0"/>
              </a:rPr>
              <a:t>а остали тестови јетре нормални, може се закључити да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је повећана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фракција некоњугованог билирубина, а изостанак билирубина у урину ово и потврђује.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Код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одраслих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особа</a:t>
            </a:r>
            <a:r>
              <a:rPr lang="x-none" dirty="0">
                <a:latin typeface="Arial" pitchFamily="34" charset="0"/>
                <a:cs typeface="Arial" pitchFamily="34" charset="0"/>
              </a:rPr>
              <a:t>, тешка жутица је скоро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увек коњугованог типа</a:t>
            </a:r>
            <a:r>
              <a:rPr lang="x-none" dirty="0">
                <a:latin typeface="Arial" pitchFamily="34" charset="0"/>
                <a:cs typeface="Arial" pitchFamily="34" charset="0"/>
              </a:rPr>
              <a:t>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48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96810" y="1014983"/>
            <a:ext cx="814719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Постоје </a:t>
            </a:r>
            <a:r>
              <a:rPr lang="ru-RU" dirty="0">
                <a:latin typeface="Arial" pitchFamily="34" charset="0"/>
                <a:cs typeface="Arial" pitchFamily="34" charset="0"/>
              </a:rPr>
              <a:t>три врсте жутица: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Arial" pitchFamily="34" charset="0"/>
                <a:cs typeface="Arial" pitchFamily="34" charset="0"/>
              </a:rPr>
              <a:t>У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рођени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поремећаји</a:t>
            </a:r>
            <a:r>
              <a:rPr lang="ru-RU" dirty="0">
                <a:latin typeface="Arial" pitchFamily="34" charset="0"/>
                <a:cs typeface="Arial" pitchFamily="34" charset="0"/>
              </a:rPr>
              <a:t> у метаболизму билирубина,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Стечени поремећаји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у метаболизму билирубина (хепатични или екстрахепатични) и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Arial" pitchFamily="34" charset="0"/>
                <a:cs typeface="Arial" pitchFamily="34" charset="0"/>
              </a:rPr>
              <a:t>Н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еонаталне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жутице </a:t>
            </a:r>
            <a:r>
              <a:rPr lang="ru-RU" dirty="0">
                <a:latin typeface="Arial" pitchFamily="34" charset="0"/>
                <a:cs typeface="Arial" pitchFamily="34" charset="0"/>
              </a:rPr>
              <a:t>(физиолошка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патолошка).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x-none" dirty="0">
                <a:latin typeface="Arial" pitchFamily="34" charset="0"/>
                <a:cs typeface="Arial" pitchFamily="34" charset="0"/>
              </a:rPr>
              <a:t>Према фракцији билирубина која је повишена у плазми разликују се: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некоњуговане хипербилирубинемије</a:t>
            </a:r>
            <a:r>
              <a:rPr lang="x-none" dirty="0">
                <a:latin typeface="Arial" pitchFamily="34" charset="0"/>
                <a:cs typeface="Arial" pitchFamily="34" charset="0"/>
              </a:rPr>
              <a:t> - када се повећава продукција билирубина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хемолиза, смањена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екскреција из јетре); обично се јавља код тешких обољења јетре (фулминантни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хепатитис, последњи </a:t>
            </a:r>
            <a:r>
              <a:rPr lang="x-none" dirty="0">
                <a:latin typeface="Arial" pitchFamily="34" charset="0"/>
                <a:cs typeface="Arial" pitchFamily="34" charset="0"/>
              </a:rPr>
              <a:t>стадијум цирозе);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коњуговане</a:t>
            </a:r>
            <a:r>
              <a:rPr lang="x-none" dirty="0">
                <a:latin typeface="Arial" pitchFamily="34" charset="0"/>
                <a:cs typeface="Arial" pitchFamily="34" charset="0"/>
              </a:rPr>
              <a:t> хипербилирубинемије – јављају се код функционалних или механичких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поремећаја екскреције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билирубина из хепатоцита; обично се јављају код акутног хепатитиса и холестазе.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915816" y="87015"/>
            <a:ext cx="3650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Хипербилирубинемија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00680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15816" y="87015"/>
            <a:ext cx="3650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Хипербилирубинемија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115616" y="836712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Класификација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жутица (хипербилирубинемије)  </a:t>
            </a:r>
            <a:r>
              <a:rPr lang="x-none" dirty="0">
                <a:latin typeface="Arial" pitchFamily="34" charset="0"/>
                <a:cs typeface="Arial" pitchFamily="34" charset="0"/>
              </a:rPr>
              <a:t>према анатомском пореклу је следећа: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пре-хепатичне</a:t>
            </a:r>
            <a:r>
              <a:rPr lang="x-none" dirty="0">
                <a:latin typeface="Arial" pitchFamily="34" charset="0"/>
                <a:cs typeface="Arial" pitchFamily="34" charset="0"/>
              </a:rPr>
              <a:t> - код хемолизе и неефективне еритропоезе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;</a:t>
            </a: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пост-хепатичне</a:t>
            </a:r>
            <a:r>
              <a:rPr lang="x-none" dirty="0">
                <a:latin typeface="Arial" pitchFamily="34" charset="0"/>
                <a:cs typeface="Arial" pitchFamily="34" charset="0"/>
              </a:rPr>
              <a:t> - код холелитијазе (жучни каменци), билијарних оштећења, карцинома панкреаса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или билијарног </a:t>
            </a:r>
            <a:r>
              <a:rPr lang="x-none" dirty="0">
                <a:latin typeface="Arial" pitchFamily="34" charset="0"/>
                <a:cs typeface="Arial" pitchFamily="34" charset="0"/>
              </a:rPr>
              <a:t>стабла,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холангитиса;</a:t>
            </a: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хепатичне</a:t>
            </a:r>
            <a:r>
              <a:rPr lang="x-none" dirty="0">
                <a:latin typeface="Arial" pitchFamily="34" charset="0"/>
                <a:cs typeface="Arial" pitchFamily="34" charset="0"/>
              </a:rPr>
              <a:t> - могу бити пре-микрозомалне, микрозомалне и пост-микрозомалне.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>
                <a:latin typeface="Arial" pitchFamily="34" charset="0"/>
                <a:cs typeface="Arial" pitchFamily="34" charset="0"/>
              </a:rPr>
              <a:t>У урину се могу појавити: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повишен уробилиноген у урину </a:t>
            </a:r>
            <a:r>
              <a:rPr lang="x-none" dirty="0">
                <a:latin typeface="Arial" pitchFamily="34" charset="0"/>
                <a:cs typeface="Arial" pitchFamily="34" charset="0"/>
              </a:rPr>
              <a:t>- када је повећан доток билирубина у интестинум (хемолиза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или опоравак </a:t>
            </a:r>
            <a:r>
              <a:rPr lang="x-none" dirty="0">
                <a:latin typeface="Arial" pitchFamily="34" charset="0"/>
                <a:cs typeface="Arial" pitchFamily="34" charset="0"/>
              </a:rPr>
              <a:t>од хепатитиса или опструкције);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повишен билирубин у урину </a:t>
            </a:r>
            <a:r>
              <a:rPr lang="x-none" dirty="0">
                <a:latin typeface="Arial" pitchFamily="34" charset="0"/>
                <a:cs typeface="Arial" pitchFamily="34" charset="0"/>
              </a:rPr>
              <a:t>- појављује се само коњуговани билирубин код убрзаног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клиренса билирубина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, код урођеног дефекта екскреције билирубина или код сепсе и других акутних болести.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91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835696" y="548680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Урођени поремећаји у метаболизму билирубина</a:t>
            </a:r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915816" y="87015"/>
            <a:ext cx="36502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Хипербилирубинемија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971600" y="1052736"/>
            <a:ext cx="8172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Доминантно </a:t>
            </a:r>
            <a:r>
              <a:rPr lang="ru-RU" dirty="0">
                <a:latin typeface="Arial" pitchFamily="34" charset="0"/>
                <a:cs typeface="Arial" pitchFamily="34" charset="0"/>
              </a:rPr>
              <a:t>је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повећање коњугованог </a:t>
            </a:r>
            <a:r>
              <a:rPr lang="ru-RU" dirty="0">
                <a:latin typeface="Arial" pitchFamily="34" charset="0"/>
                <a:cs typeface="Arial" pitchFamily="34" charset="0"/>
              </a:rPr>
              <a:t>или некоњугованог билирубина без других патолошких резултата тестова за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испитивање функције јетре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x-none" b="1" dirty="0">
                <a:latin typeface="Arial" pitchFamily="34" charset="0"/>
                <a:cs typeface="Arial" pitchFamily="34" charset="0"/>
              </a:rPr>
              <a:t>Гилбертов синдром  </a:t>
            </a:r>
            <a:r>
              <a:rPr lang="x-none" dirty="0">
                <a:latin typeface="Arial" pitchFamily="34" charset="0"/>
                <a:cs typeface="Arial" pitchFamily="34" charset="0"/>
              </a:rPr>
              <a:t>-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узрок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мутација </a:t>
            </a:r>
            <a:r>
              <a:rPr lang="ru-RU" dirty="0">
                <a:latin typeface="Arial" pitchFamily="34" charset="0"/>
                <a:cs typeface="Arial" pitchFamily="34" charset="0"/>
              </a:rPr>
              <a:t>гена за синтезу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билирубин-УДП-глукуронил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трансферазе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аутозомно-рецесивни бенигни поремећај </a:t>
            </a:r>
            <a:r>
              <a:rPr lang="ru-RU" dirty="0">
                <a:latin typeface="Arial" pitchFamily="34" charset="0"/>
                <a:cs typeface="Arial" pitchFamily="34" charset="0"/>
              </a:rPr>
              <a:t>са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умереним повећањем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некоњугованог билирубина (26 -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51μмол/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).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Разликује се од  </a:t>
            </a:r>
            <a:r>
              <a:rPr lang="ru-RU" dirty="0">
                <a:latin typeface="Arial" pitchFamily="34" charset="0"/>
                <a:cs typeface="Arial" pitchFamily="34" charset="0"/>
              </a:rPr>
              <a:t>хроничног хепатитиса 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због одсуства </a:t>
            </a:r>
            <a:r>
              <a:rPr lang="ru-RU" dirty="0">
                <a:latin typeface="Arial" pitchFamily="34" charset="0"/>
                <a:cs typeface="Arial" pitchFamily="34" charset="0"/>
              </a:rPr>
              <a:t>анемије и билирубина у урину и нормалне вредности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тестова за </a:t>
            </a:r>
            <a:r>
              <a:rPr lang="ru-RU" dirty="0">
                <a:latin typeface="Arial" pitchFamily="34" charset="0"/>
                <a:cs typeface="Arial" pitchFamily="34" charset="0"/>
              </a:rPr>
              <a:t>јетру.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Однос </a:t>
            </a:r>
            <a:r>
              <a:rPr lang="ru-RU" dirty="0">
                <a:latin typeface="Arial" pitchFamily="34" charset="0"/>
                <a:cs typeface="Arial" pitchFamily="34" charset="0"/>
              </a:rPr>
              <a:t>моно-/диглукуронид је повишен, што значи да је поремећај у превођењу моно-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 диглукуронид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Дијагностика  </a:t>
            </a:r>
            <a:r>
              <a:rPr lang="ru-RU" dirty="0">
                <a:latin typeface="Arial" pitchFamily="34" charset="0"/>
                <a:cs typeface="Arial" pitchFamily="34" charset="0"/>
              </a:rPr>
              <a:t>се утврђује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повећање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билирубина на таште и опадање билирибина након давања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фенобарбитона</a:t>
            </a:r>
          </a:p>
          <a:p>
            <a:pPr marL="285750" indent="-285750">
              <a:buFont typeface="Arial" pitchFamily="34" charset="0"/>
              <a:buChar char="•"/>
            </a:pPr>
            <a:endParaRPr lang="ru-RU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>
                <a:latin typeface="Arial" pitchFamily="34" charset="0"/>
                <a:cs typeface="Arial" pitchFamily="34" charset="0"/>
              </a:rPr>
              <a:t>Ацетаминофен је токсичан 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794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7624" y="992917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Цригел-Најјаров синдром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 ретко аутозомно-рецесивно обољење. Разликују се два типа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овог поремећаја</a:t>
            </a:r>
            <a:r>
              <a:rPr lang="x-none" dirty="0">
                <a:latin typeface="Arial" pitchFamily="34" charset="0"/>
                <a:cs typeface="Arial" pitchFamily="34" charset="0"/>
              </a:rPr>
              <a:t>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Тип I настаје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као последица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апсолутног дефицита билирубин-УДП-глукуронил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трансфераз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е.Вредности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некоњугованог билирубина су веома високе (428-855 </a:t>
            </a:r>
            <a:r>
              <a:rPr lang="el-GR" b="1" dirty="0">
                <a:latin typeface="Arial" pitchFamily="34" charset="0"/>
                <a:cs typeface="Arial" pitchFamily="34" charset="0"/>
              </a:rPr>
              <a:t>μ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мол/L).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Већина пацијената умире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од оштећења </a:t>
            </a:r>
            <a:r>
              <a:rPr lang="x-none" dirty="0">
                <a:latin typeface="Arial" pitchFamily="34" charset="0"/>
                <a:cs typeface="Arial" pitchFamily="34" charset="0"/>
              </a:rPr>
              <a:t>мозга услед керниктеруса (енцефалопатија изазване повећањем слободног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некоњугованог билирубина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) већ у првој години живота. Једина терапија је трансплантација јетре.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Тип II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последица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делимичног дефицита билирубин-УДП-глукуронил трансферазе. </a:t>
            </a:r>
            <a:r>
              <a:rPr lang="ru-RU" dirty="0">
                <a:latin typeface="Arial" pitchFamily="34" charset="0"/>
                <a:cs typeface="Arial" pitchFamily="34" charset="0"/>
              </a:rPr>
              <a:t>Вредности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некоњугованог билирубина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су умерено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повишене (од 85 до 340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μмол/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). </a:t>
            </a:r>
            <a:r>
              <a:rPr lang="ru-RU" dirty="0">
                <a:latin typeface="Arial" pitchFamily="34" charset="0"/>
                <a:cs typeface="Arial" pitchFamily="34" charset="0"/>
              </a:rPr>
              <a:t>Овај тип добро одговара на терапију фенобарбитоном</a:t>
            </a:r>
            <a:r>
              <a:rPr lang="ru-RU" dirty="0"/>
              <a:t/>
            </a:r>
            <a:br>
              <a:rPr lang="ru-RU" dirty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547664" y="116632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Урођени поремећаји у метаболизму билирубина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170953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67744" y="519063"/>
            <a:ext cx="5909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Некоњуговане хипербилирубинемије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47664" y="87015"/>
            <a:ext cx="84969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Стечени поремећаји у метаболизму билирубина 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043608" y="1196752"/>
            <a:ext cx="8208912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Повишена </a:t>
            </a:r>
            <a:r>
              <a:rPr lang="ru-RU" dirty="0">
                <a:latin typeface="Arial" pitchFamily="34" charset="0"/>
                <a:cs typeface="Arial" pitchFamily="34" charset="0"/>
              </a:rPr>
              <a:t>концентрација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некоњугованог билирубина (код одраслих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не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прелази 100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μмол/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L.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Могу </a:t>
            </a:r>
            <a:r>
              <a:rPr lang="x-none" dirty="0">
                <a:latin typeface="Arial" pitchFamily="34" charset="0"/>
                <a:cs typeface="Arial" pitchFamily="34" charset="0"/>
              </a:rPr>
              <a:t>бити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прехепатичне и хепатичне</a:t>
            </a:r>
            <a:r>
              <a:rPr lang="x-none" dirty="0">
                <a:latin typeface="Arial" pitchFamily="34" charset="0"/>
                <a:cs typeface="Arial" pitchFamily="34" charset="0"/>
              </a:rPr>
              <a:t>, 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настају </a:t>
            </a:r>
            <a:r>
              <a:rPr lang="x-none" dirty="0">
                <a:latin typeface="Arial" pitchFamily="34" charset="0"/>
                <a:cs typeface="Arial" pitchFamily="34" charset="0"/>
              </a:rPr>
              <a:t>као последица: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повећане производње билирубина из хема</a:t>
            </a:r>
            <a:r>
              <a:rPr lang="x-none" dirty="0">
                <a:latin typeface="Arial" pitchFamily="34" charset="0"/>
                <a:cs typeface="Arial" pitchFamily="34" charset="0"/>
              </a:rPr>
              <a:t>; узроци су: патолошка хемолиза (урођена, стечена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), неефективна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еритропоеза и повећана маса еритоцита (код новорођенчади);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смањеног испоручивања некоњугованог билирубина из плазме у хепатоците</a:t>
            </a:r>
            <a:r>
              <a:rPr lang="x-none" dirty="0">
                <a:latin typeface="Arial" pitchFamily="34" charset="0"/>
                <a:cs typeface="Arial" pitchFamily="34" charset="0"/>
              </a:rPr>
              <a:t>; узроци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су: конгестивне </a:t>
            </a:r>
            <a:r>
              <a:rPr lang="x-none" dirty="0">
                <a:latin typeface="Arial" pitchFamily="34" charset="0"/>
                <a:cs typeface="Arial" pitchFamily="34" charset="0"/>
              </a:rPr>
              <a:t>болести срца и портокавални- шант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анастомозе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порталне вене и вене цаве);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смањеног преузимања некоњугованог билирубина кроз мембрану хепатоцита;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узроци су</a:t>
            </a:r>
            <a:r>
              <a:rPr lang="x-none" dirty="0">
                <a:latin typeface="Arial" pitchFamily="34" charset="0"/>
                <a:cs typeface="Arial" pitchFamily="34" charset="0"/>
              </a:rPr>
              <a:t>: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компетивни </a:t>
            </a:r>
            <a:r>
              <a:rPr lang="x-none" dirty="0">
                <a:latin typeface="Arial" pitchFamily="34" charset="0"/>
                <a:cs typeface="Arial" pitchFamily="34" charset="0"/>
              </a:rPr>
              <a:t>инхибитори (лекови и друге супстанце), Гилбертов синдром, сепса, гладовање;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смањена биотрансформација некоњугованог билирубина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; узроци су: неонатална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физиолошка) жутица</a:t>
            </a:r>
            <a:r>
              <a:rPr lang="x-none" dirty="0">
                <a:latin typeface="Arial" pitchFamily="34" charset="0"/>
                <a:cs typeface="Arial" pitchFamily="34" charset="0"/>
              </a:rPr>
              <a:t>, инхибитори коњугације (лекови), Цриглер-Најјаров синдром, хепатоцелуларна дисфункција.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0151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44624"/>
            <a:ext cx="8028384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Основне улоге јетре: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l-PL" dirty="0" smtClean="0">
                <a:latin typeface="Arial" pitchFamily="34" charset="0"/>
                <a:cs typeface="Arial" pitchFamily="34" charset="0"/>
              </a:rPr>
              <a:t>·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синтеза свих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протеина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сем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von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Willebrand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овог фактора коагулације и имуноглобулина</a:t>
            </a:r>
          </a:p>
          <a:p>
            <a:pPr>
              <a:buFont typeface="Arial" pitchFamily="34" charset="0"/>
              <a:buChar char="•"/>
            </a:pP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метаболизам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глукозе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– регулише концентрацију глукозе у плазми реагујући на нервне и хормонске стимулансе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гликогенеза, гликогенолиза, глуконеогенеза, гликолиза)</a:t>
            </a:r>
          </a:p>
          <a:p>
            <a:pPr>
              <a:buFont typeface="Arial" pitchFamily="34" charset="0"/>
              <a:buChar char="•"/>
            </a:pP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pt-BR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метаболизам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липида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- синтеза триацилглицерола, холестерола, липопротеина</a:t>
            </a:r>
          </a:p>
          <a:p>
            <a:pPr>
              <a:buFont typeface="Arial" pitchFamily="34" charset="0"/>
              <a:buChar char="•"/>
            </a:pP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складиштење супстанци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(гликоген, витамина А, Д, Е, К, Б12 и масна јетра у случају претеране конзумације алкохола)</a:t>
            </a:r>
          </a:p>
          <a:p>
            <a:pPr>
              <a:buFont typeface="Arial" pitchFamily="34" charset="0"/>
              <a:buChar char="•"/>
            </a:pP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синтеза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жучи и жучних киселина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(апсорпција масти у танком цреву)</a:t>
            </a:r>
          </a:p>
          <a:p>
            <a:pPr>
              <a:buFont typeface="Arial" pitchFamily="34" charset="0"/>
              <a:buChar char="•"/>
            </a:pP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биотрансформација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ендогених молекула, лекова, и токсина (амонијак у  уреу, порфирин у билирубин, пурине у мокраћну киселину)</a:t>
            </a:r>
          </a:p>
          <a:p>
            <a:pPr>
              <a:buFont typeface="Arial" pitchFamily="34" charset="0"/>
              <a:buChar char="•"/>
            </a:pP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катаболизам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хормона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x-none" b="1" dirty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>
                <a:latin typeface="Arial" pitchFamily="34" charset="0"/>
                <a:cs typeface="Arial" pitchFamily="34" charset="0"/>
              </a:rPr>
              <a:t>одржавању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ацидо - базне равнотеже</a:t>
            </a:r>
            <a:r>
              <a:rPr lang="ru-RU" dirty="0">
                <a:latin typeface="Arial" pitchFamily="34" charset="0"/>
                <a:cs typeface="Arial" pitchFamily="34" charset="0"/>
              </a:rPr>
              <a:t>, као и у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имунском систему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(2/3 </a:t>
            </a:r>
            <a:r>
              <a:rPr lang="ru-RU" dirty="0">
                <a:latin typeface="Arial" pitchFamily="34" charset="0"/>
                <a:cs typeface="Arial" pitchFamily="34" charset="0"/>
              </a:rPr>
              <a:t>ретикулоендотелног система налази се у јетри у виду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Купферових ћелија).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90820" y="898842"/>
            <a:ext cx="80283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Лабораторијски налази код прехепатичне и хепатичне некоњуговане жутице се разликују: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Прехепатична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некоњугована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жутица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Некоњуговани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 у плазми: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повишен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Коњуговани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 у плазми: нормалан или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повишен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Билирубин </a:t>
            </a:r>
            <a:r>
              <a:rPr lang="ru-RU" dirty="0">
                <a:latin typeface="Arial" pitchFamily="34" charset="0"/>
                <a:cs typeface="Arial" pitchFamily="34" charset="0"/>
              </a:rPr>
              <a:t>у урину: није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присутан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Уробилиноген </a:t>
            </a:r>
            <a:r>
              <a:rPr lang="ru-RU" dirty="0">
                <a:latin typeface="Arial" pitchFamily="34" charset="0"/>
                <a:cs typeface="Arial" pitchFamily="34" charset="0"/>
              </a:rPr>
              <a:t>у урину и фецесу: повишен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Хепатична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некоњугована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жутица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Некоњуговани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 у плазми: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повишен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Коњуговани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 у плазми: нормалан или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снижен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 у урину: није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присутан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Уробилиноген у урину и фецесу: нормалан.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979712" y="63843"/>
            <a:ext cx="5909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Некоњуговане хипербилирубинемије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122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375047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Коњуговане хипербилирубинемије (холестаза)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5616" y="1768748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Код овог типа жутица концентрација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некоњугованог билирубина је ≥ 205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μмол/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, а коњугованог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&gt; 34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μмол/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L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>
                <a:latin typeface="Arial" pitchFamily="34" charset="0"/>
                <a:cs typeface="Arial" pitchFamily="34" charset="0"/>
              </a:rPr>
              <a:t>Хидросолубилни коњуговани билирубин уласком у системску циркулацију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се елиминише </a:t>
            </a:r>
            <a:r>
              <a:rPr lang="ru-RU" dirty="0">
                <a:latin typeface="Arial" pitchFamily="34" charset="0"/>
                <a:cs typeface="Arial" pitchFamily="34" charset="0"/>
              </a:rPr>
              <a:t>путем бубрега, тако да је урин тамно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наранџ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аст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о-браон </a:t>
            </a:r>
            <a:r>
              <a:rPr lang="ru-RU" dirty="0">
                <a:latin typeface="Arial" pitchFamily="34" charset="0"/>
                <a:cs typeface="Arial" pitchFamily="34" charset="0"/>
              </a:rPr>
              <a:t>боје.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Код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комплетне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опструкције билијарног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стабла</a:t>
            </a:r>
            <a:r>
              <a:rPr lang="ru-RU" dirty="0">
                <a:latin typeface="Arial" pitchFamily="34" charset="0"/>
                <a:cs typeface="Arial" pitchFamily="34" charset="0"/>
              </a:rPr>
              <a:t>, билирубин не доспева у црева, тако да се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не формира стеркобилин </a:t>
            </a:r>
            <a:r>
              <a:rPr lang="ru-RU" dirty="0">
                <a:latin typeface="Arial" pitchFamily="34" charset="0"/>
                <a:cs typeface="Arial" pitchFamily="34" charset="0"/>
              </a:rPr>
              <a:t>и фецес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је карактеристичне </a:t>
            </a:r>
            <a:r>
              <a:rPr lang="ru-RU" dirty="0">
                <a:latin typeface="Arial" pitchFamily="34" charset="0"/>
                <a:cs typeface="Arial" pitchFamily="34" charset="0"/>
              </a:rPr>
              <a:t>бледе боје (изгледа глине).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23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14306" y="1502688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Коњуговане хипербилирубинемије могу бити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хепатичне и постхепатичне </a:t>
            </a:r>
            <a:r>
              <a:rPr lang="x-none" dirty="0">
                <a:latin typeface="Arial" pitchFamily="34" charset="0"/>
                <a:cs typeface="Arial" pitchFamily="34" charset="0"/>
              </a:rPr>
              <a:t>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настају </a:t>
            </a:r>
            <a:r>
              <a:rPr lang="x-none" dirty="0">
                <a:latin typeface="Arial" pitchFamily="34" charset="0"/>
                <a:cs typeface="Arial" pitchFamily="34" charset="0"/>
              </a:rPr>
              <a:t>као последица: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смањене секреције коњугованог билирубина у жучне канали</a:t>
            </a:r>
            <a:r>
              <a:rPr lang="x-none" dirty="0">
                <a:latin typeface="Arial" pitchFamily="34" charset="0"/>
                <a:cs typeface="Arial" pitchFamily="34" charset="0"/>
              </a:rPr>
              <a:t>ће; узроци су: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хепатоцелуларна обољења </a:t>
            </a:r>
            <a:r>
              <a:rPr lang="x-none" dirty="0">
                <a:latin typeface="Arial" pitchFamily="34" charset="0"/>
                <a:cs typeface="Arial" pitchFamily="34" charset="0"/>
              </a:rPr>
              <a:t>(хепатитис, интрахепатична холестаза),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Дубин-Џонсонов </a:t>
            </a:r>
            <a:r>
              <a:rPr lang="x-none" dirty="0">
                <a:latin typeface="Arial" pitchFamily="34" charset="0"/>
                <a:cs typeface="Arial" pitchFamily="34" charset="0"/>
              </a:rPr>
              <a:t>и Роторов синдром,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лекови (естрадиол</a:t>
            </a:r>
            <a:r>
              <a:rPr lang="x-none" dirty="0">
                <a:latin typeface="Arial" pitchFamily="34" charset="0"/>
                <a:cs typeface="Arial" pitchFamily="34" charset="0"/>
              </a:rPr>
              <a:t>);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смањена дренажа жучи</a:t>
            </a:r>
            <a:r>
              <a:rPr lang="x-none" dirty="0">
                <a:latin typeface="Arial" pitchFamily="34" charset="0"/>
                <a:cs typeface="Arial" pitchFamily="34" charset="0"/>
              </a:rPr>
              <a:t>; узроци су: екстрахепатична опструкција (каменчићи, карцином,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сужење, атрезија</a:t>
            </a:r>
            <a:r>
              <a:rPr lang="x-none" dirty="0">
                <a:latin typeface="Arial" pitchFamily="34" charset="0"/>
                <a:cs typeface="Arial" pitchFamily="34" charset="0"/>
              </a:rPr>
              <a:t>), склерозни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холангитис</a:t>
            </a:r>
            <a:r>
              <a:rPr lang="x-none" dirty="0">
                <a:latin typeface="Arial" pitchFamily="34" charset="0"/>
                <a:cs typeface="Arial" pitchFamily="34" charset="0"/>
              </a:rPr>
              <a:t>, интрахепатична опструкција (лекови, грануломи, примарна билијарна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 smtClean="0">
                <a:latin typeface="Arial" pitchFamily="34" charset="0"/>
                <a:cs typeface="Arial" pitchFamily="34" charset="0"/>
              </a:rPr>
              <a:t>цироза</a:t>
            </a:r>
            <a:r>
              <a:rPr lang="x-none" dirty="0">
                <a:latin typeface="Arial" pitchFamily="34" charset="0"/>
                <a:cs typeface="Arial" pitchFamily="34" charset="0"/>
              </a:rPr>
              <a:t>, смањен број жучних канала), тумори.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3648" y="375047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Коњуговане хипербилирубинемије (холестаза)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305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403648" y="116632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Коњуговане хипербилирубинемије (холестаза)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836712"/>
            <a:ext cx="770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Лабораторијски налази код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хепатичне и постхепатичне коњуговане </a:t>
            </a:r>
            <a:r>
              <a:rPr lang="ru-RU" dirty="0">
                <a:latin typeface="Arial" pitchFamily="34" charset="0"/>
                <a:cs typeface="Arial" pitchFamily="34" charset="0"/>
              </a:rPr>
              <a:t>жутице се разликују: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/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Хепатична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коњугована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жутица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Некоњуговани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 у плазми: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повишен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Коњуговани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 у плазми: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повишен</a:t>
            </a: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Билирубин </a:t>
            </a:r>
            <a:r>
              <a:rPr lang="ru-RU" dirty="0">
                <a:latin typeface="Arial" pitchFamily="34" charset="0"/>
                <a:cs typeface="Arial" pitchFamily="34" charset="0"/>
              </a:rPr>
              <a:t>у урину: нормалан или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повишен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Уробилиноген </a:t>
            </a:r>
            <a:r>
              <a:rPr lang="ru-RU" dirty="0">
                <a:latin typeface="Arial" pitchFamily="34" charset="0"/>
                <a:cs typeface="Arial" pitchFamily="34" charset="0"/>
              </a:rPr>
              <a:t>у урину: нормалан или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снижен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Уробилиноген </a:t>
            </a:r>
            <a:r>
              <a:rPr lang="ru-RU" dirty="0">
                <a:latin typeface="Arial" pitchFamily="34" charset="0"/>
                <a:cs typeface="Arial" pitchFamily="34" charset="0"/>
              </a:rPr>
              <a:t>у фецесу: снижен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Постхепатична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коњугована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жутица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Некоњуговани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 у плазми: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повишен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Коњуговани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билирубин у плазми: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повишен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Билирубин </a:t>
            </a:r>
            <a:r>
              <a:rPr lang="ru-RU" dirty="0">
                <a:latin typeface="Arial" pitchFamily="34" charset="0"/>
                <a:cs typeface="Arial" pitchFamily="34" charset="0"/>
              </a:rPr>
              <a:t>у урину: повишен (након мућкања пена урина остаје жута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Уробилиноген у урину и фецесу: снижен (бела боја фецеса).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01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1340768"/>
            <a:ext cx="8175636" cy="39703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Жучне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киселине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се синтетишу у јетри и имају важне физиолошке улоге:</a:t>
            </a: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endParaRPr lang="x-none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одржавање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нормалне концентрације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холестерола </a:t>
            </a:r>
            <a:r>
              <a:rPr lang="x-none" dirty="0">
                <a:latin typeface="Arial" pitchFamily="34" charset="0"/>
                <a:cs typeface="Arial" pitchFamily="34" charset="0"/>
              </a:rPr>
              <a:t>у организму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(превођење холестерола </a:t>
            </a:r>
            <a:r>
              <a:rPr lang="x-none" dirty="0">
                <a:latin typeface="Arial" pitchFamily="34" charset="0"/>
                <a:cs typeface="Arial" pitchFamily="34" charset="0"/>
              </a:rPr>
              <a:t>у жучне киселине и елиминација фецесом је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 smtClean="0">
                <a:latin typeface="Arial" pitchFamily="34" charset="0"/>
                <a:cs typeface="Arial" pitchFamily="34" charset="0"/>
              </a:rPr>
              <a:t>једини </a:t>
            </a:r>
            <a:r>
              <a:rPr lang="x-none" dirty="0">
                <a:latin typeface="Arial" pitchFamily="34" charset="0"/>
                <a:cs typeface="Arial" pitchFamily="34" charset="0"/>
              </a:rPr>
              <a:t>значајан механизам уклањања вишка холестерола из организма),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заједно са фосфолипидима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солубилизују холестерол у жучи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спречавају </a:t>
            </a:r>
            <a:r>
              <a:rPr lang="x-none" dirty="0">
                <a:latin typeface="Arial" pitchFamily="34" charset="0"/>
                <a:cs typeface="Arial" pitchFamily="34" charset="0"/>
              </a:rPr>
              <a:t>преципитацију холестерола у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жучној кеси,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олакшавају варење егзогено унетих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триацилглицерола </a:t>
            </a:r>
            <a:r>
              <a:rPr lang="x-none" dirty="0">
                <a:latin typeface="Arial" pitchFamily="34" charset="0"/>
                <a:cs typeface="Arial" pitchFamily="34" charset="0"/>
              </a:rPr>
              <a:t>(као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Емулзификантно средство омогућавају деловање </a:t>
            </a:r>
            <a:r>
              <a:rPr lang="x-none" dirty="0">
                <a:latin typeface="Arial" pitchFamily="34" charset="0"/>
                <a:cs typeface="Arial" pitchFamily="34" charset="0"/>
              </a:rPr>
              <a:t>панкреасне липазе) и </a:t>
            </a: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олакшавају </a:t>
            </a:r>
            <a:r>
              <a:rPr lang="x-none" dirty="0">
                <a:latin typeface="Arial" pitchFamily="34" charset="0"/>
                <a:cs typeface="Arial" pitchFamily="34" charset="0"/>
              </a:rPr>
              <a:t>интестиналну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апсорпцију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липосолубилних витамина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188640"/>
            <a:ext cx="84669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x-none" sz="2400" b="1" dirty="0">
                <a:latin typeface="Arial" pitchFamily="34" charset="0"/>
                <a:cs typeface="Arial" pitchFamily="34" charset="0"/>
              </a:rPr>
              <a:t>Тестови </a:t>
            </a:r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</a:t>
            </a:r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екскреторних функција јетре; </a:t>
            </a:r>
          </a:p>
        </p:txBody>
      </p:sp>
      <p:sp>
        <p:nvSpPr>
          <p:cNvPr id="6" name="Rectangle 5"/>
          <p:cNvSpPr/>
          <p:nvPr/>
        </p:nvSpPr>
        <p:spPr>
          <a:xfrm>
            <a:off x="1547664" y="650305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Одређивање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концентрације ендогених супстанци у плазми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179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1196752"/>
            <a:ext cx="824440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На хомеостазу жучних киселина највише утичу,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јетра (место синтезе</a:t>
            </a:r>
            <a:r>
              <a:rPr lang="x-none" dirty="0">
                <a:latin typeface="Arial" pitchFamily="34" charset="0"/>
                <a:cs typeface="Arial" pitchFamily="34" charset="0"/>
              </a:rPr>
              <a:t>) 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терминални илеум </a:t>
            </a:r>
            <a:r>
              <a:rPr lang="x-none" dirty="0">
                <a:latin typeface="Arial" pitchFamily="34" charset="0"/>
                <a:cs typeface="Arial" pitchFamily="34" charset="0"/>
              </a:rPr>
              <a:t>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место апсорпције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и уласка у ентерохепатичну циркулацију).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Поремећаји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у метаболизму жучних киселине</a:t>
            </a: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су најчешће </a:t>
            </a:r>
            <a:r>
              <a:rPr lang="x-none" dirty="0">
                <a:latin typeface="Arial" pitchFamily="34" charset="0"/>
                <a:cs typeface="Arial" pitchFamily="34" charset="0"/>
              </a:rPr>
              <a:t>одраз поремећене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функције јетре</a:t>
            </a:r>
            <a:r>
              <a:rPr lang="x-none" dirty="0">
                <a:latin typeface="Arial" pitchFamily="34" charset="0"/>
                <a:cs typeface="Arial" pitchFamily="34" charset="0"/>
              </a:rPr>
              <a:t>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Промена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концентрације жучних киселина у плазми је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осетљив индикатор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екскреторне функције јетре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Пошто је нормално концентрација жучних киселина у плазми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ниска (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референтни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опсег: 2,5-6,8 </a:t>
            </a:r>
            <a:r>
              <a:rPr lang="el-GR" b="1" dirty="0">
                <a:latin typeface="Arial" pitchFamily="34" charset="0"/>
                <a:cs typeface="Arial" pitchFamily="34" charset="0"/>
              </a:rPr>
              <a:t>μ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мол/L)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x-none" dirty="0">
                <a:latin typeface="Arial" pitchFamily="34" charset="0"/>
                <a:cs typeface="Arial" pitchFamily="34" charset="0"/>
              </a:rPr>
              <a:t>тек применом високо-осетљивих метода за мерење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концентрације жучних </a:t>
            </a:r>
            <a:r>
              <a:rPr lang="x-none" dirty="0">
                <a:latin typeface="Arial" pitchFamily="34" charset="0"/>
                <a:cs typeface="Arial" pitchFamily="34" charset="0"/>
              </a:rPr>
              <a:t>киселина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(имунохемијске </a:t>
            </a:r>
            <a:r>
              <a:rPr lang="x-none" dirty="0">
                <a:latin typeface="Arial" pitchFamily="34" charset="0"/>
                <a:cs typeface="Arial" pitchFamily="34" charset="0"/>
              </a:rPr>
              <a:t>методе) постигнут је значајан напредак у разумевању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њиховог метаболизма</a:t>
            </a:r>
            <a:r>
              <a:rPr lang="x-none" dirty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31840" y="44624"/>
            <a:ext cx="2768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Жучне киселине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815946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31840" y="44624"/>
            <a:ext cx="27687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Жучне киселине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1331640" y="764704"/>
            <a:ext cx="75608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У току метаболизма формирају се следеће жучне киселине: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примарне:</a:t>
            </a:r>
            <a:r>
              <a:rPr lang="x-none" dirty="0">
                <a:latin typeface="Arial" pitchFamily="34" charset="0"/>
                <a:cs typeface="Arial" pitchFamily="34" charset="0"/>
              </a:rPr>
              <a:t> холна и хенодеоксихолна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киселина (јетра)</a:t>
            </a: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коњуговане примарне</a:t>
            </a:r>
            <a:r>
              <a:rPr lang="x-none" dirty="0">
                <a:latin typeface="Arial" pitchFamily="34" charset="0"/>
                <a:cs typeface="Arial" pitchFamily="34" charset="0"/>
              </a:rPr>
              <a:t>: гликохолна, таурохолна, гликохенодеоксихолна, таурохенодеоксихолна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секундарне</a:t>
            </a:r>
            <a:r>
              <a:rPr lang="x-none" dirty="0">
                <a:latin typeface="Arial" pitchFamily="34" charset="0"/>
                <a:cs typeface="Arial" pitchFamily="34" charset="0"/>
              </a:rPr>
              <a:t>: деоксихолна и литохолна киселина.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http://upload.wikimedia.org/wikipedia/commons/thumb/c/c4/Bile_acid_differentiation.svg/2000px-Bile_acid_differentiation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1043" y="3103524"/>
            <a:ext cx="62103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426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2377256" y="48657"/>
            <a:ext cx="377892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altLang="x-none" sz="2400" b="1" dirty="0">
                <a:latin typeface="Arial" panose="020B0604020202020204" pitchFamily="34" charset="0"/>
              </a:rPr>
              <a:t>Жу</a:t>
            </a:r>
            <a:r>
              <a:rPr lang="en-US" altLang="x-none" sz="2400" b="1" dirty="0" err="1">
                <a:latin typeface="Arial" panose="020B0604020202020204" pitchFamily="34" charset="0"/>
              </a:rPr>
              <a:t>чн</a:t>
            </a:r>
            <a:r>
              <a:rPr lang="sr-Latn-CS" altLang="x-none" sz="2400" b="1" dirty="0">
                <a:latin typeface="Arial" panose="020B0604020202020204" pitchFamily="34" charset="0"/>
              </a:rPr>
              <a:t>е</a:t>
            </a:r>
            <a:r>
              <a:rPr lang="en-US" altLang="x-none" sz="2400" b="1" dirty="0">
                <a:latin typeface="Arial" panose="020B0604020202020204" pitchFamily="34" charset="0"/>
              </a:rPr>
              <a:t> </a:t>
            </a:r>
            <a:r>
              <a:rPr lang="en-US" altLang="x-none" sz="2400" b="1" dirty="0" err="1">
                <a:latin typeface="Arial" panose="020B0604020202020204" pitchFamily="34" charset="0"/>
              </a:rPr>
              <a:t>киселин</a:t>
            </a:r>
            <a:r>
              <a:rPr lang="sr-Latn-CS" altLang="x-none" sz="2400" b="1" dirty="0">
                <a:latin typeface="Arial" panose="020B0604020202020204" pitchFamily="34" charset="0"/>
              </a:rPr>
              <a:t>е и соли</a:t>
            </a:r>
            <a:endParaRPr lang="en-US" altLang="x-none" sz="2400" b="1" dirty="0">
              <a:latin typeface="Arial" panose="020B0604020202020204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645024"/>
            <a:ext cx="6552728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942479"/>
            <a:ext cx="9144000" cy="327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32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tx2"/>
              </a:buClr>
              <a:buSzPct val="70000"/>
              <a:buFont typeface="Wingdings" panose="05000000000000000000" pitchFamily="2" charset="2"/>
              <a:buChar char="n"/>
              <a:defRPr sz="24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aramond" panose="02020404030301010803" pitchFamily="18" charset="0"/>
                <a:cs typeface="Arial" panose="020B0604020202020204" pitchFamily="34" charset="0"/>
              </a:defRPr>
            </a:lvl9pPr>
          </a:lstStyle>
          <a:p>
            <a:r>
              <a:rPr lang="en-US" altLang="x-none" sz="1800" dirty="0" err="1">
                <a:effectLst/>
                <a:latin typeface="Arial" panose="020B0604020202020204" pitchFamily="34" charset="0"/>
              </a:rPr>
              <a:t>Крајњи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продукт</a:t>
            </a:r>
            <a:r>
              <a:rPr lang="sr-Latn-CS" altLang="x-none" sz="1800" dirty="0">
                <a:effectLst/>
                <a:latin typeface="Arial" panose="020B0604020202020204" pitchFamily="34" charset="0"/>
              </a:rPr>
              <a:t>и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метаболизма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холестерола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sr-Latn-CS" altLang="x-none" sz="1800" dirty="0">
                <a:effectLst/>
                <a:latin typeface="Arial" panose="020B0604020202020204" pitchFamily="34" charset="0"/>
              </a:rPr>
              <a:t>– синтети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ш</a:t>
            </a:r>
            <a:r>
              <a:rPr lang="sr-Latn-CS" altLang="x-none" sz="1800" dirty="0">
                <a:effectLst/>
                <a:latin typeface="Arial" panose="020B0604020202020204" pitchFamily="34" charset="0"/>
              </a:rPr>
              <a:t>у се у јетри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sr-Latn-CS" altLang="x-none" sz="1800" dirty="0">
                <a:effectLst/>
                <a:latin typeface="Arial" panose="020B0604020202020204" pitchFamily="34" charset="0"/>
              </a:rPr>
              <a:t>Синтеза жучних киселина и соли је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доминан</a:t>
            </a:r>
            <a:r>
              <a:rPr lang="sr-Latn-CS" altLang="x-none" sz="1800" dirty="0">
                <a:effectLst/>
                <a:latin typeface="Arial" panose="020B0604020202020204" pitchFamily="34" charset="0"/>
              </a:rPr>
              <a:t>тан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механиза</a:t>
            </a:r>
            <a:r>
              <a:rPr lang="sr-Latn-CS" altLang="x-none" sz="1800" dirty="0">
                <a:effectLst/>
                <a:latin typeface="Arial" panose="020B0604020202020204" pitchFamily="34" charset="0"/>
              </a:rPr>
              <a:t>м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екскреције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сувишног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холестерола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sr-Latn-BA" altLang="x-none" sz="1800" dirty="0">
                <a:effectLst/>
                <a:latin typeface="Arial" panose="020B0604020202020204" pitchFamily="34" charset="0"/>
              </a:rPr>
              <a:t>Најзаступљеније примарне 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ж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у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ч</a:t>
            </a:r>
            <a:r>
              <a:rPr lang="sr-Latn-BA" altLang="x-none" sz="1800" dirty="0">
                <a:effectLst/>
                <a:latin typeface="Arial" panose="020B0604020202020204" pitchFamily="34" charset="0"/>
              </a:rPr>
              <a:t>не киселине код 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ч</a:t>
            </a:r>
            <a:r>
              <a:rPr lang="sr-Latn-BA" altLang="x-none" sz="1800" dirty="0">
                <a:effectLst/>
                <a:latin typeface="Arial" panose="020B0604020202020204" pitchFamily="34" charset="0"/>
              </a:rPr>
              <a:t>овека су </a:t>
            </a:r>
            <a:r>
              <a:rPr lang="sr-Latn-BA" altLang="x-none" sz="1800" b="1" dirty="0">
                <a:effectLst/>
                <a:latin typeface="Arial" panose="020B0604020202020204" pitchFamily="34" charset="0"/>
              </a:rPr>
              <a:t>хенохолна</a:t>
            </a:r>
            <a:r>
              <a:rPr lang="sr-Latn-BA" altLang="x-none" sz="1800" dirty="0">
                <a:effectLst/>
                <a:latin typeface="Arial" panose="020B0604020202020204" pitchFamily="34" charset="0"/>
              </a:rPr>
              <a:t> киселина (45%) и </a:t>
            </a:r>
            <a:r>
              <a:rPr lang="sr-Latn-BA" altLang="x-none" sz="1800" b="1" dirty="0">
                <a:effectLst/>
                <a:latin typeface="Arial" panose="020B0604020202020204" pitchFamily="34" charset="0"/>
              </a:rPr>
              <a:t>холна</a:t>
            </a:r>
            <a:r>
              <a:rPr lang="sr-Latn-BA" altLang="x-none" sz="1800" dirty="0">
                <a:effectLst/>
                <a:latin typeface="Arial" panose="020B0604020202020204" pitchFamily="34" charset="0"/>
              </a:rPr>
              <a:t> киселина (31%)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.</a:t>
            </a:r>
          </a:p>
          <a:p>
            <a:r>
              <a:rPr lang="en-US" altLang="x-none" sz="1800" dirty="0" err="1">
                <a:effectLst/>
                <a:latin typeface="Arial" panose="020B0604020202020204" pitchFamily="34" charset="0"/>
              </a:rPr>
              <a:t>Биосинтеза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жучних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киселина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b="1" dirty="0">
                <a:effectLst/>
                <a:latin typeface="Arial" panose="020B0604020202020204" pitchFamily="34" charset="0"/>
              </a:rPr>
              <a:t>у </a:t>
            </a:r>
            <a:r>
              <a:rPr lang="en-US" altLang="x-none" sz="1800" b="1" dirty="0" err="1">
                <a:effectLst/>
                <a:latin typeface="Arial" panose="020B0604020202020204" pitchFamily="34" charset="0"/>
              </a:rPr>
              <a:t>јетри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започиње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реакцијама у којима се дешава </a:t>
            </a:r>
            <a:r>
              <a:rPr lang="en-US" altLang="x-none" sz="1800" b="1" dirty="0" err="1">
                <a:effectLst/>
                <a:latin typeface="Arial" panose="020B0604020202020204" pitchFamily="34" charset="0"/>
              </a:rPr>
              <a:t>хидроксилациј</a:t>
            </a:r>
            <a:r>
              <a:rPr lang="sr-Cyrl-CS" altLang="x-none" sz="1800" b="1" dirty="0">
                <a:effectLst/>
                <a:latin typeface="Arial" panose="020B0604020202020204" pitchFamily="34" charset="0"/>
              </a:rPr>
              <a:t>а</a:t>
            </a:r>
            <a:r>
              <a:rPr lang="en-US" altLang="x-none" sz="1800" b="1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b="1" dirty="0" err="1">
                <a:effectLst/>
                <a:latin typeface="Arial" panose="020B0604020202020204" pitchFamily="34" charset="0"/>
              </a:rPr>
              <a:t>холестерола</a:t>
            </a:r>
            <a:r>
              <a:rPr lang="en-US" altLang="x-none" sz="1800" b="1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b="1" dirty="0" err="1">
                <a:effectLst/>
                <a:latin typeface="Arial" panose="020B0604020202020204" pitchFamily="34" charset="0"/>
              </a:rPr>
              <a:t>на</a:t>
            </a:r>
            <a:r>
              <a:rPr lang="en-US" altLang="x-none" sz="1800" b="1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b="1" dirty="0" err="1">
                <a:effectLst/>
                <a:latin typeface="Arial" panose="020B0604020202020204" pitchFamily="34" charset="0"/>
              </a:rPr>
              <a:t>C7</a:t>
            </a:r>
            <a:r>
              <a:rPr lang="en-US" altLang="x-none" sz="1800" b="1" dirty="0">
                <a:effectLst/>
                <a:latin typeface="Arial" panose="020B0604020202020204" pitchFamily="34" charset="0"/>
              </a:rPr>
              <a:t> </a:t>
            </a:r>
            <a:r>
              <a:rPr lang="sr-Cyrl-CS" altLang="x-none" sz="1800" b="1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b="1" dirty="0" err="1" smtClean="0">
                <a:effectLst/>
                <a:latin typeface="Arial" panose="020B0604020202020204" pitchFamily="34" charset="0"/>
              </a:rPr>
              <a:t>атому</a:t>
            </a:r>
            <a:r>
              <a:rPr lang="sr-Cyrl-CS" altLang="x-none" sz="1800" b="1" dirty="0" smtClean="0">
                <a:effectLst/>
                <a:latin typeface="Arial" panose="020B0604020202020204" pitchFamily="34" charset="0"/>
              </a:rPr>
              <a:t> </a:t>
            </a:r>
            <a:r>
              <a:rPr lang="sr-Cyrl-CS" altLang="x-none" sz="1800" b="1" dirty="0">
                <a:effectLst/>
                <a:latin typeface="Arial" panose="020B0604020202020204" pitchFamily="34" charset="0"/>
              </a:rPr>
              <a:t>– кључни корак синтезе  	                                       жучних киселина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,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 и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err="1">
                <a:effectLst/>
                <a:latin typeface="Arial" panose="020B0604020202020204" pitchFamily="34" charset="0"/>
              </a:rPr>
              <a:t>долази</a:t>
            </a:r>
            <a:r>
              <a:rPr lang="en-US" altLang="x-none" sz="1800" dirty="0">
                <a:effectLst/>
                <a:latin typeface="Arial" panose="020B0604020202020204" pitchFamily="34" charset="0"/>
              </a:rPr>
              <a:t> </a:t>
            </a:r>
            <a:r>
              <a:rPr lang="en-US" altLang="x-none" sz="1800" dirty="0" smtClean="0">
                <a:effectLst/>
                <a:latin typeface="Arial" panose="020B0604020202020204" pitchFamily="34" charset="0"/>
              </a:rPr>
              <a:t>д</a:t>
            </a:r>
            <a:r>
              <a:rPr lang="x-none" altLang="x-none" sz="1800" dirty="0" smtClean="0">
                <a:effectLst/>
                <a:latin typeface="Arial" panose="020B0604020202020204" pitchFamily="34" charset="0"/>
              </a:rPr>
              <a:t>о </a:t>
            </a:r>
            <a:r>
              <a:rPr lang="sr-Cyrl-CS" altLang="x-none" sz="1800" dirty="0" smtClean="0">
                <a:effectLst/>
                <a:latin typeface="Arial" panose="020B0604020202020204" pitchFamily="34" charset="0"/>
              </a:rPr>
              <a:t>раскидања 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бочног низа 	  	                       </a:t>
            </a:r>
            <a:r>
              <a:rPr lang="sr-Cyrl-CS" altLang="x-none" sz="1800" dirty="0" smtClean="0">
                <a:effectLst/>
                <a:latin typeface="Arial" panose="020B0604020202020204" pitchFamily="34" charset="0"/>
              </a:rPr>
              <a:t>холестерола</a:t>
            </a:r>
            <a:r>
              <a:rPr lang="sr-Cyrl-CS" altLang="x-none" sz="1800" dirty="0">
                <a:effectLst/>
                <a:latin typeface="Arial" panose="020B0604020202020204" pitchFamily="34" charset="0"/>
              </a:rPr>
              <a:t>.</a:t>
            </a:r>
            <a:r>
              <a:rPr lang="sr-Cyrl-CS" altLang="x-none" sz="1800" dirty="0">
                <a:latin typeface="Arial" panose="020B0604020202020204" pitchFamily="34" charset="0"/>
              </a:rPr>
              <a:t> </a:t>
            </a:r>
            <a:endParaRPr lang="sr-Cyrl-CS" altLang="x-none" sz="1800" dirty="0">
              <a:effectLst/>
              <a:latin typeface="Arial" panose="020B0604020202020204" pitchFamily="34" charset="0"/>
            </a:endParaRPr>
          </a:p>
          <a:p>
            <a:endParaRPr lang="en-US" altLang="x-none" sz="2000" dirty="0"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952307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467477" y="166187"/>
            <a:ext cx="604678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sr-Latn-CS" altLang="x-none" sz="2400" b="1" dirty="0">
                <a:latin typeface="Arial" panose="020B0604020202020204" pitchFamily="34" charset="0"/>
              </a:rPr>
              <a:t>Синтеза примарних жу</a:t>
            </a:r>
            <a:r>
              <a:rPr lang="en-US" altLang="x-none" sz="2400" b="1" dirty="0" err="1">
                <a:latin typeface="Arial" panose="020B0604020202020204" pitchFamily="34" charset="0"/>
              </a:rPr>
              <a:t>чн</a:t>
            </a:r>
            <a:r>
              <a:rPr lang="sr-Latn-CS" altLang="x-none" sz="2400" b="1" dirty="0">
                <a:latin typeface="Arial" panose="020B0604020202020204" pitchFamily="34" charset="0"/>
              </a:rPr>
              <a:t>их</a:t>
            </a:r>
            <a:r>
              <a:rPr lang="en-US" altLang="x-none" sz="2400" b="1" dirty="0">
                <a:latin typeface="Arial" panose="020B0604020202020204" pitchFamily="34" charset="0"/>
              </a:rPr>
              <a:t> </a:t>
            </a:r>
            <a:r>
              <a:rPr lang="en-US" altLang="x-none" sz="2400" b="1" dirty="0" err="1">
                <a:latin typeface="Arial" panose="020B0604020202020204" pitchFamily="34" charset="0"/>
              </a:rPr>
              <a:t>киселин</a:t>
            </a:r>
            <a:r>
              <a:rPr lang="sr-Latn-CS" altLang="x-none" sz="2400" b="1" dirty="0">
                <a:latin typeface="Arial" panose="020B0604020202020204" pitchFamily="34" charset="0"/>
              </a:rPr>
              <a:t>а</a:t>
            </a:r>
            <a:r>
              <a:rPr lang="sr-Latn-CS" altLang="x-none" sz="2400" b="1" dirty="0">
                <a:latin typeface="Comic Sans MS" panose="030F0702030302020204" pitchFamily="66" charset="0"/>
              </a:rPr>
              <a:t> </a:t>
            </a:r>
            <a:endParaRPr lang="en-US" altLang="x-none" sz="2400" b="1" dirty="0">
              <a:latin typeface="Comic Sans MS" panose="030F0702030302020204" pitchFamily="66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412875"/>
            <a:ext cx="8785225" cy="513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  <a:buFontTx/>
              <a:buChar char="•"/>
            </a:pPr>
            <a:r>
              <a:rPr lang="sr-Latn-CS" altLang="x-none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Биосинтеза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жучних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киселина</a:t>
            </a:r>
            <a:r>
              <a:rPr lang="en-US" altLang="x-none" sz="2000" dirty="0">
                <a:latin typeface="Arial" panose="020B0604020202020204" pitchFamily="34" charset="0"/>
              </a:rPr>
              <a:t> у </a:t>
            </a:r>
            <a:r>
              <a:rPr lang="en-US" altLang="x-none" sz="2000" dirty="0" err="1">
                <a:latin typeface="Arial" panose="020B0604020202020204" pitchFamily="34" charset="0"/>
              </a:rPr>
              <a:t>јетри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започиње</a:t>
            </a:r>
            <a:endParaRPr lang="sr-Latn-CS" altLang="x-none" sz="2000" dirty="0"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x-none" altLang="x-none" sz="2000" b="1" dirty="0">
                <a:latin typeface="Arial" panose="020B0604020202020204" pitchFamily="34" charset="0"/>
              </a:rPr>
              <a:t>х</a:t>
            </a:r>
            <a:r>
              <a:rPr lang="x-none" altLang="x-none" sz="2000" b="1" dirty="0" smtClean="0">
                <a:latin typeface="Arial" panose="020B0604020202020204" pitchFamily="34" charset="0"/>
              </a:rPr>
              <a:t>идроксилацијом</a:t>
            </a:r>
            <a:r>
              <a:rPr lang="x-none" altLang="x-none" sz="2000" dirty="0" smtClean="0">
                <a:latin typeface="Arial" panose="020B0604020202020204" pitchFamily="34" charset="0"/>
              </a:rPr>
              <a:t> </a:t>
            </a:r>
            <a:r>
              <a:rPr lang="en-US" altLang="x-none" sz="2000" dirty="0" err="1" smtClean="0">
                <a:latin typeface="Arial" panose="020B0604020202020204" pitchFamily="34" charset="0"/>
              </a:rPr>
              <a:t>холестерола</a:t>
            </a:r>
            <a:r>
              <a:rPr lang="en-US" altLang="x-none" sz="2000" dirty="0" smtClean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на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C7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атому</a:t>
            </a:r>
            <a:endParaRPr lang="en-US" altLang="x-none" sz="2000" dirty="0"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sr-Cyrl-CS" altLang="x-none" sz="2000" dirty="0">
                <a:latin typeface="Arial" panose="020B0604020202020204" pitchFamily="34" charset="0"/>
              </a:rPr>
              <a:t>и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настаје</a:t>
            </a:r>
            <a:r>
              <a:rPr lang="en-US" altLang="x-none" sz="2000" dirty="0">
                <a:latin typeface="Arial" panose="020B0604020202020204" pitchFamily="34" charset="0"/>
              </a:rPr>
              <a:t> 7-</a:t>
            </a:r>
            <a:r>
              <a:rPr lang="en-US" altLang="x-none" sz="2000" dirty="0" err="1">
                <a:latin typeface="Arial" panose="020B0604020202020204" pitchFamily="34" charset="0"/>
              </a:rPr>
              <a:t>хидрокси</a:t>
            </a:r>
            <a:r>
              <a:rPr lang="en-US" altLang="x-none" sz="2000" dirty="0">
                <a:latin typeface="Arial" panose="020B0604020202020204" pitchFamily="34" charset="0"/>
              </a:rPr>
              <a:t>-</a:t>
            </a:r>
            <a:r>
              <a:rPr lang="en-US" altLang="x-none" sz="2000" dirty="0" err="1">
                <a:latin typeface="Arial" panose="020B0604020202020204" pitchFamily="34" charset="0"/>
              </a:rPr>
              <a:t>холестерол</a:t>
            </a:r>
            <a:r>
              <a:rPr lang="sr-Cyrl-C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>
                <a:latin typeface="Arial" panose="020B0604020202020204" pitchFamily="34" charset="0"/>
              </a:rPr>
              <a:t>- </a:t>
            </a:r>
            <a:endParaRPr lang="sr-Cyrl-CS" altLang="x-none" sz="2000" dirty="0"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x-none" sz="2000" dirty="0" err="1">
                <a:latin typeface="Arial" panose="020B0604020202020204" pitchFamily="34" charset="0"/>
              </a:rPr>
              <a:t>регулаторни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ензим</a:t>
            </a:r>
            <a:r>
              <a:rPr lang="sr-Latn-CS" altLang="x-none" sz="2000" b="1" dirty="0">
                <a:latin typeface="Arial" panose="020B0604020202020204" pitchFamily="34" charset="0"/>
              </a:rPr>
              <a:t> </a:t>
            </a:r>
            <a:r>
              <a:rPr lang="en-US" altLang="x-none" sz="2400" b="1" dirty="0">
                <a:latin typeface="Arial" panose="020B0604020202020204" pitchFamily="34" charset="0"/>
              </a:rPr>
              <a:t> </a:t>
            </a:r>
            <a:r>
              <a:rPr lang="en-US" altLang="x-none" sz="2400" b="1" u="sng" dirty="0" smtClean="0">
                <a:latin typeface="Arial" panose="020B0604020202020204" pitchFamily="34" charset="0"/>
              </a:rPr>
              <a:t>7-</a:t>
            </a:r>
            <a:r>
              <a:rPr lang="en-US" altLang="x-none" sz="2400" b="1" u="sng" dirty="0" err="1" smtClean="0">
                <a:latin typeface="Arial" panose="020B0604020202020204" pitchFamily="34" charset="0"/>
              </a:rPr>
              <a:t>алфа</a:t>
            </a:r>
            <a:r>
              <a:rPr lang="en-US" altLang="x-none" sz="2400" b="1" u="sng" dirty="0" smtClean="0">
                <a:latin typeface="Arial" panose="020B0604020202020204" pitchFamily="34" charset="0"/>
              </a:rPr>
              <a:t>-</a:t>
            </a:r>
            <a:r>
              <a:rPr lang="en-US" altLang="x-none" sz="2400" b="1" u="sng" dirty="0" err="1" smtClean="0">
                <a:latin typeface="Arial" panose="020B0604020202020204" pitchFamily="34" charset="0"/>
              </a:rPr>
              <a:t>хидро</a:t>
            </a:r>
            <a:r>
              <a:rPr lang="x-none" altLang="x-none" sz="2400" b="1" u="sng" dirty="0" smtClean="0">
                <a:latin typeface="Arial" panose="020B0604020202020204" pitchFamily="34" charset="0"/>
              </a:rPr>
              <a:t>кси</a:t>
            </a:r>
            <a:r>
              <a:rPr lang="en-US" altLang="x-none" sz="2400" b="1" u="sng" dirty="0" err="1" smtClean="0">
                <a:latin typeface="Arial" panose="020B0604020202020204" pitchFamily="34" charset="0"/>
              </a:rPr>
              <a:t>лаза</a:t>
            </a:r>
            <a:r>
              <a:rPr lang="en-US" altLang="x-none" sz="2000" dirty="0" smtClean="0">
                <a:latin typeface="Arial" panose="020B0604020202020204" pitchFamily="34" charset="0"/>
              </a:rPr>
              <a:t> </a:t>
            </a:r>
            <a:endParaRPr lang="en-US" altLang="x-none" sz="2000" dirty="0"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r>
              <a:rPr lang="en-US" altLang="x-none" sz="2000" dirty="0">
                <a:latin typeface="Arial" panose="020B0604020202020204" pitchFamily="34" charset="0"/>
              </a:rPr>
              <a:t>(</a:t>
            </a:r>
            <a:r>
              <a:rPr lang="en-US" altLang="x-none" sz="2000" dirty="0" err="1">
                <a:latin typeface="Arial" panose="020B0604020202020204" pitchFamily="34" charset="0"/>
              </a:rPr>
              <a:t>инхибитор</a:t>
            </a:r>
            <a:r>
              <a:rPr lang="en-US" altLang="x-none" sz="2000" dirty="0">
                <a:latin typeface="Arial" panose="020B0604020202020204" pitchFamily="34" charset="0"/>
              </a:rPr>
              <a:t> - </a:t>
            </a:r>
            <a:r>
              <a:rPr lang="en-US" altLang="x-none" sz="2000" dirty="0" err="1">
                <a:latin typeface="Arial" panose="020B0604020202020204" pitchFamily="34" charset="0"/>
              </a:rPr>
              <a:t>жучне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соли</a:t>
            </a:r>
            <a:r>
              <a:rPr lang="en-US" altLang="x-none" sz="2000" dirty="0">
                <a:latin typeface="Arial" panose="020B0604020202020204" pitchFamily="34" charset="0"/>
              </a:rPr>
              <a:t>).</a:t>
            </a: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sr-Cyrl-CS" altLang="x-none" sz="2000" dirty="0"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sr-Cyrl-CS" altLang="x-none" sz="2000" dirty="0"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en-US" altLang="x-none" sz="2000" dirty="0">
              <a:latin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  <a:buFontTx/>
              <a:buChar char="•"/>
            </a:pPr>
            <a:r>
              <a:rPr lang="sr-Latn-CS" altLang="x-none" dirty="0">
                <a:latin typeface="Arial" panose="020B0604020202020204" pitchFamily="34" charset="0"/>
              </a:rPr>
              <a:t> </a:t>
            </a:r>
            <a:r>
              <a:rPr lang="sr-Cyrl-CS" altLang="x-none" sz="2000" dirty="0">
                <a:latin typeface="Arial" panose="020B0604020202020204" pitchFamily="34" charset="0"/>
              </a:rPr>
              <a:t>У серији даљих реакција, долази до </a:t>
            </a:r>
            <a:r>
              <a:rPr lang="en-US" altLang="x-none" sz="2000" dirty="0" err="1">
                <a:latin typeface="Arial" panose="020B0604020202020204" pitchFamily="34" charset="0"/>
              </a:rPr>
              <a:t>епимеризације</a:t>
            </a:r>
            <a:r>
              <a:rPr lang="sr-Cyrl-C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>
                <a:latin typeface="Arial" panose="020B0604020202020204" pitchFamily="34" charset="0"/>
              </a:rPr>
              <a:t>(</a:t>
            </a:r>
            <a:r>
              <a:rPr lang="en-US" altLang="x-none" sz="2000" dirty="0" err="1">
                <a:latin typeface="Arial" panose="020B0604020202020204" pitchFamily="34" charset="0"/>
              </a:rPr>
              <a:t>настаје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кетон</a:t>
            </a:r>
            <a:r>
              <a:rPr lang="en-US" altLang="x-none" sz="2000" dirty="0">
                <a:latin typeface="Arial" panose="020B0604020202020204" pitchFamily="34" charset="0"/>
              </a:rPr>
              <a:t>), </a:t>
            </a:r>
            <a:r>
              <a:rPr lang="en-US" altLang="x-none" sz="2000" dirty="0" err="1">
                <a:latin typeface="Arial" panose="020B0604020202020204" pitchFamily="34" charset="0"/>
              </a:rPr>
              <a:t>врши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се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хидроксилација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C12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атома</a:t>
            </a:r>
            <a:r>
              <a:rPr lang="en-US" altLang="x-none" sz="2000" dirty="0">
                <a:latin typeface="Arial" panose="020B0604020202020204" pitchFamily="34" charset="0"/>
              </a:rPr>
              <a:t>, </a:t>
            </a:r>
            <a:r>
              <a:rPr lang="en-US" altLang="x-none" sz="2000" dirty="0" err="1">
                <a:latin typeface="Arial" panose="020B0604020202020204" pitchFamily="34" charset="0"/>
              </a:rPr>
              <a:t>метил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група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се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оксидује</a:t>
            </a:r>
            <a:r>
              <a:rPr lang="en-US" altLang="x-none" sz="2000" dirty="0">
                <a:latin typeface="Arial" panose="020B0604020202020204" pitchFamily="34" charset="0"/>
              </a:rPr>
              <a:t> у </a:t>
            </a:r>
            <a:r>
              <a:rPr lang="en-US" altLang="x-none" sz="2000" dirty="0" err="1">
                <a:latin typeface="Arial" panose="020B0604020202020204" pitchFamily="34" charset="0"/>
              </a:rPr>
              <a:t>карбоксилну</a:t>
            </a:r>
            <a:r>
              <a:rPr lang="sr-Cyrl-CS" altLang="x-none" sz="2000" dirty="0">
                <a:latin typeface="Arial" panose="020B0604020202020204" pitchFamily="34" charset="0"/>
              </a:rPr>
              <a:t>,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те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се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молекул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скраћује</a:t>
            </a:r>
            <a:r>
              <a:rPr lang="en-US" altLang="x-none" sz="2000" dirty="0">
                <a:latin typeface="Arial" panose="020B0604020202020204" pitchFamily="34" charset="0"/>
              </a:rPr>
              <a:t> </a:t>
            </a:r>
            <a:r>
              <a:rPr lang="en-US" altLang="x-none" sz="2000" dirty="0" err="1">
                <a:latin typeface="Arial" panose="020B0604020202020204" pitchFamily="34" charset="0"/>
              </a:rPr>
              <a:t>механизмом</a:t>
            </a:r>
            <a:r>
              <a:rPr lang="en-US" altLang="x-none" sz="2000" dirty="0">
                <a:latin typeface="Arial" panose="020B0604020202020204" pitchFamily="34" charset="0"/>
              </a:rPr>
              <a:t> β </a:t>
            </a:r>
            <a:r>
              <a:rPr lang="en-US" altLang="x-none" sz="2000" dirty="0" err="1">
                <a:latin typeface="Arial" panose="020B0604020202020204" pitchFamily="34" charset="0"/>
              </a:rPr>
              <a:t>оксидације</a:t>
            </a:r>
            <a:r>
              <a:rPr lang="sr-Cyrl-CS" altLang="x-none" sz="2000" dirty="0">
                <a:latin typeface="Arial" panose="020B0604020202020204" pitchFamily="34" charset="0"/>
              </a:rPr>
              <a:t> и синтетишу се </a:t>
            </a:r>
            <a:r>
              <a:rPr lang="sr-Cyrl-CS" altLang="x-none" sz="2000" b="1" dirty="0">
                <a:latin typeface="Arial" panose="020B0604020202020204" pitchFamily="34" charset="0"/>
              </a:rPr>
              <a:t>ХОЛНА</a:t>
            </a:r>
            <a:r>
              <a:rPr lang="sr-Cyrl-CS" altLang="x-none" sz="2000" dirty="0">
                <a:latin typeface="Arial" panose="020B0604020202020204" pitchFamily="34" charset="0"/>
              </a:rPr>
              <a:t> и </a:t>
            </a:r>
            <a:r>
              <a:rPr lang="sr-Cyrl-CS" altLang="x-none" sz="2000" b="1" dirty="0">
                <a:latin typeface="Arial" panose="020B0604020202020204" pitchFamily="34" charset="0"/>
              </a:rPr>
              <a:t>ХЕНОХОЛНА </a:t>
            </a:r>
            <a:r>
              <a:rPr lang="sr-Cyrl-CS" altLang="x-none" sz="2000" dirty="0">
                <a:latin typeface="Arial" panose="020B0604020202020204" pitchFamily="34" charset="0"/>
              </a:rPr>
              <a:t>које означавамо као</a:t>
            </a:r>
            <a:r>
              <a:rPr lang="sr-Cyrl-CS" altLang="x-none" sz="2000" b="1" dirty="0">
                <a:latin typeface="Arial" panose="020B0604020202020204" pitchFamily="34" charset="0"/>
              </a:rPr>
              <a:t> примарне жучне киселине</a:t>
            </a:r>
            <a:r>
              <a:rPr lang="en-US" altLang="x-none" sz="2000" dirty="0">
                <a:latin typeface="Arial" panose="020B0604020202020204" pitchFamily="34" charset="0"/>
              </a:rPr>
              <a:t>.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764704"/>
            <a:ext cx="3259138" cy="4032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59185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0" y="88900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sr-Latn-CS" altLang="x-none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Синтеза коњугованих жу</a:t>
            </a:r>
            <a:r>
              <a:rPr lang="en-US" altLang="x-none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чн</a:t>
            </a:r>
            <a:r>
              <a:rPr lang="sr-Latn-CS" altLang="x-none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их</a:t>
            </a:r>
            <a:r>
              <a:rPr lang="en-US" altLang="x-none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sz="24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киселин</a:t>
            </a:r>
            <a:r>
              <a:rPr lang="sr-Latn-CS" altLang="x-none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</a:t>
            </a:r>
          </a:p>
          <a:p>
            <a:pPr algn="ctr"/>
            <a:r>
              <a:rPr lang="sr-Latn-CS" altLang="x-none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-Жучне соли- </a:t>
            </a:r>
            <a:endParaRPr lang="en-US" altLang="x-none" sz="2400" b="1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52400" y="1219200"/>
            <a:ext cx="8991600" cy="270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  <a:buFontTx/>
              <a:buChar char="•"/>
            </a:pP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Примарне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</a:t>
            </a: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киселине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ХОЛНА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ХЕН</a:t>
            </a: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ХОЛНА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киселина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јетри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активирају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ATP-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ом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 </a:t>
            </a:r>
            <a:r>
              <a:rPr lang="sr-Latn-C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А-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дајући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Холин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C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</a:t>
            </a: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Хенодеоксихолин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sr-Latn-C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x-none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оА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sr-Cyrl-CS" altLang="x-none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  <a:buFontTx/>
              <a:buChar char="•"/>
            </a:pPr>
            <a:r>
              <a:rPr lang="ru-RU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Карбоксилна група која се налази на крају бочног низа жучних киселина активира се у реакцији са 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CoA</a:t>
            </a:r>
            <a:r>
              <a:rPr lang="sr-Cyrl-C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-SH у присуству </a:t>
            </a:r>
            <a:r>
              <a:rPr lang="en-US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ATP</a:t>
            </a:r>
            <a:r>
              <a:rPr lang="ru-RU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-а. Настали коензим А-дериват може да реагује са </a:t>
            </a:r>
            <a:r>
              <a:rPr lang="ru-RU" altLang="x-none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глицином и таурином </a:t>
            </a:r>
            <a:r>
              <a:rPr lang="ru-RU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(који настаје из цистеина) преко -NH2 групе ових аминокиселина. </a:t>
            </a:r>
          </a:p>
          <a:p>
            <a:pPr>
              <a:spcBef>
                <a:spcPts val="500"/>
              </a:spcBef>
              <a:spcAft>
                <a:spcPts val="500"/>
              </a:spcAft>
              <a:buFontTx/>
              <a:buChar char="•"/>
            </a:pPr>
            <a:r>
              <a:rPr lang="ru-RU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Коњугати се називају </a:t>
            </a:r>
            <a:r>
              <a:rPr lang="ru-RU" altLang="x-none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жучним солима</a:t>
            </a:r>
            <a:r>
              <a:rPr lang="ru-RU" altLang="x-none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или коњугованим жучним киселинама.</a:t>
            </a:r>
            <a:endParaRPr lang="en-US" altLang="x-none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500"/>
              </a:spcBef>
              <a:spcAft>
                <a:spcPts val="500"/>
              </a:spcAft>
            </a:pPr>
            <a:endParaRPr lang="en-US" altLang="x-none" sz="2000" b="1" u="sng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29000" y="2633663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ts val="500"/>
              </a:spcBef>
              <a:spcAft>
                <a:spcPts val="500"/>
              </a:spcAft>
            </a:pPr>
            <a:endParaRPr lang="en-US" altLang="x-none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8525" y="3573463"/>
            <a:ext cx="3165475" cy="3284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953775"/>
              </p:ext>
            </p:extLst>
          </p:nvPr>
        </p:nvGraphicFramePr>
        <p:xfrm>
          <a:off x="0" y="3630613"/>
          <a:ext cx="5795963" cy="3227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8" name="Document" r:id="rId4" imgW="3787140" imgH="2781300" progId="Word.Document.8">
                  <p:embed/>
                </p:oleObj>
              </mc:Choice>
              <mc:Fallback>
                <p:oleObj name="Document" r:id="rId4" imgW="3787140" imgH="2781300" progId="Word.Document.8">
                  <p:embed/>
                  <p:pic>
                    <p:nvPicPr>
                      <p:cNvPr id="0" name="Picture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3630613"/>
                        <a:ext cx="5795963" cy="32273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530964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9632" y="188640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Arial" pitchFamily="34" charset="0"/>
                <a:cs typeface="Arial" pitchFamily="34" charset="0"/>
              </a:rPr>
              <a:t>Биохемијска дијагностика у обољењима јетре (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функцион</a:t>
            </a:r>
            <a:r>
              <a:rPr lang="x-none" sz="2800" b="1" dirty="0" smtClean="0">
                <a:latin typeface="Arial" pitchFamily="34" charset="0"/>
                <a:cs typeface="Arial" pitchFamily="34" charset="0"/>
              </a:rPr>
              <a:t>алн</a:t>
            </a:r>
            <a:r>
              <a:rPr lang="ru-RU" sz="2800" b="1" dirty="0" smtClean="0">
                <a:latin typeface="Arial" pitchFamily="34" charset="0"/>
                <a:cs typeface="Arial" pitchFamily="34" charset="0"/>
              </a:rPr>
              <a:t>о </a:t>
            </a:r>
            <a:r>
              <a:rPr lang="ru-RU" sz="2800" b="1" dirty="0">
                <a:latin typeface="Arial" pitchFamily="34" charset="0"/>
                <a:cs typeface="Arial" pitchFamily="34" charset="0"/>
              </a:rPr>
              <a:t>испитивање јетре)</a:t>
            </a:r>
            <a:endParaRPr lang="en-US" sz="2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07410" y="1556792"/>
            <a:ext cx="792088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Функционално </a:t>
            </a:r>
            <a:r>
              <a:rPr lang="ru-RU" dirty="0">
                <a:latin typeface="Arial" pitchFamily="34" charset="0"/>
                <a:cs typeface="Arial" pitchFamily="34" charset="0"/>
              </a:rPr>
              <a:t>испитивање јетре заснива се углавном на испитивању многобројних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биохемијских поремећаја </a:t>
            </a:r>
            <a:r>
              <a:rPr lang="ru-RU" dirty="0">
                <a:latin typeface="Arial" pitchFamily="34" charset="0"/>
                <a:cs typeface="Arial" pitchFamily="34" charset="0"/>
              </a:rPr>
              <a:t>који прате обољења јетре и жучних путева.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>
                <a:latin typeface="Arial" pitchFamily="34" charset="0"/>
                <a:cs typeface="Arial" pitchFamily="34" charset="0"/>
              </a:rPr>
              <a:t>Код различитих обољења јетре долази до мање - више значајног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дисбаланса јетриних функција, па све до хепатоцелуларне инсуфицијенције са иреверзибилним поремећајем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хомеостазе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и смртним исходом.</a:t>
            </a: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Сва </a:t>
            </a:r>
            <a:r>
              <a:rPr lang="x-none" dirty="0">
                <a:latin typeface="Arial" pitchFamily="34" charset="0"/>
                <a:cs typeface="Arial" pitchFamily="34" charset="0"/>
              </a:rPr>
              <a:t>та обољења прате 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промене нивоа ензима </a:t>
            </a:r>
            <a:r>
              <a:rPr lang="x-none" dirty="0">
                <a:latin typeface="Arial" pitchFamily="34" charset="0"/>
                <a:cs typeface="Arial" pitchFamily="34" charset="0"/>
              </a:rPr>
              <a:t>који су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цитозолног </a:t>
            </a:r>
            <a:r>
              <a:rPr lang="x-none" dirty="0">
                <a:latin typeface="Arial" pitchFamily="34" charset="0"/>
                <a:cs typeface="Arial" pitchFamily="34" charset="0"/>
              </a:rPr>
              <a:t>или митохондријалног порекла или су везани за мембрану хепатоцита ( Таб.1)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009775" y="1447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3389963"/>
            <a:ext cx="5129213" cy="3451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555588" y="115888"/>
            <a:ext cx="5732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Транспорт жучних соли </a:t>
            </a:r>
          </a:p>
          <a:p>
            <a:pPr algn="ctr"/>
            <a:r>
              <a:rPr lang="sr-Cyrl-CS" altLang="x-none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ЕНТЕРОХЕПАТИЧНА ЦИРКУЛАЦИЈА</a:t>
            </a:r>
          </a:p>
        </p:txBody>
      </p:sp>
      <p:sp>
        <p:nvSpPr>
          <p:cNvPr id="5" name="Rectangle 5"/>
          <p:cNvSpPr txBox="1">
            <a:spLocks noChangeArrowheads="1"/>
          </p:cNvSpPr>
          <p:nvPr/>
        </p:nvSpPr>
        <p:spPr>
          <a:xfrm>
            <a:off x="431800" y="1052513"/>
            <a:ext cx="8801100" cy="5805487"/>
          </a:xfrm>
          <a:prstGeom prst="rect">
            <a:avLst/>
          </a:prstGeom>
          <a:noFill/>
          <a:ln/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Жучне соли настају у јетри и путем жучних каналића транспортују се до жучне кесе где се складиште и током јела ослобађају у црева, где служе као детерџенти који помажу варење масти из хране. 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endParaRPr lang="ru-RU" altLang="x-none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У цревима, интестиналне бактерије тј. њихови ензими, </a:t>
            </a:r>
            <a:r>
              <a:rPr lang="ru-RU" altLang="x-none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декоњугују</a:t>
            </a: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и </a:t>
            </a:r>
            <a:r>
              <a:rPr lang="ru-RU" altLang="x-none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дехидроксилују</a:t>
            </a: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жучне соли, односно, </a:t>
            </a:r>
            <a:r>
              <a:rPr lang="ru-RU" altLang="x-none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глицинска или тауринска компонента се одстрањује</a:t>
            </a: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 и </a:t>
            </a:r>
            <a:r>
              <a:rPr lang="ru-RU" altLang="x-none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уклања се хидроксилна група у положају 7</a:t>
            </a: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. </a:t>
            </a:r>
            <a:endParaRPr lang="ru-RU" altLang="x-none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393297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0" y="1268413"/>
            <a:ext cx="9144000" cy="5589587"/>
          </a:xfrm>
          <a:prstGeom prst="rect">
            <a:avLst/>
          </a:prstGeom>
        </p:spPr>
        <p:txBody>
          <a:bodyPr/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Жучне соли које немају хидроксилну групу у положају 7 зову се </a:t>
            </a:r>
            <a:r>
              <a:rPr lang="ru-RU" altLang="x-none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секундарне жучне соли</a:t>
            </a: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. </a:t>
            </a:r>
          </a:p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Овако промењене, оне су мање растворне, због чега се слабије ресорбују из лумена интестинума од оних које нису претрпеле деловање бактерија. </a:t>
            </a:r>
          </a:p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Најмање растворљива жучна со је </a:t>
            </a:r>
            <a:r>
              <a:rPr lang="ru-RU" altLang="x-none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литохолна киселина</a:t>
            </a: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, секундарна жучна со која има само једну хидроксилну групу у положају 3. Она се углавном излучује.</a:t>
            </a:r>
          </a:p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Више од 95% жучних соли се ресорбује у илеуму и ентерохепатичком циркулацијом преко порталне вене врати се у јетру. </a:t>
            </a:r>
          </a:p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Секундарне жучне соли могу поново да се коњугују у јетри, али </a:t>
            </a:r>
            <a:r>
              <a:rPr lang="ru-RU" altLang="x-none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до поновне хидроксилације не може да дође. </a:t>
            </a:r>
          </a:p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После поновне коњугације жучне соли се излучују у жуч и по потреби у лумен црева. </a:t>
            </a:r>
          </a:p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Ентерохепатичка рециркулација је екстремно ефикасна, свега 5% жучних соли које су тог дана ушле у црево се избаци из организма путем фецеса. </a:t>
            </a:r>
          </a:p>
          <a:p>
            <a:pPr>
              <a:lnSpc>
                <a:spcPct val="80000"/>
              </a:lnSpc>
            </a:pPr>
            <a:r>
              <a:rPr lang="ru-RU" altLang="x-none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Будући да стероидно језгро не може да се разгради у нашем организму, излучивање жучних соли представља главни пут којим се стероиди, а тиме и холестерол, укалањају из тела.</a:t>
            </a:r>
            <a:endParaRPr lang="en-US" altLang="x-none" sz="2000" dirty="0" smtClea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</a:pPr>
            <a:endParaRPr lang="en-US" altLang="x-none" sz="20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555588" y="115888"/>
            <a:ext cx="573278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sr-Cyrl-CS" altLang="x-none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Транспорт жучних соли </a:t>
            </a:r>
          </a:p>
          <a:p>
            <a:pPr algn="ctr"/>
            <a:r>
              <a:rPr lang="sr-Cyrl-CS" altLang="x-none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</a:rPr>
              <a:t>ЕНТЕРОХЕПАТИЧНА ЦИРКУЛАЦИЈА</a:t>
            </a:r>
          </a:p>
        </p:txBody>
      </p:sp>
    </p:spTree>
    <p:extLst>
      <p:ext uri="{BB962C8B-B14F-4D97-AF65-F5344CB8AC3E}">
        <p14:creationId xmlns:p14="http://schemas.microsoft.com/office/powerpoint/2010/main" val="341438480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59632" y="-2738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Поремећаји метаболизма жучних киселина и њихов клинички значај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764704"/>
            <a:ext cx="8100392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Поремећаји синтезе жучних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киселина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b="1" dirty="0" smtClean="0">
                <a:latin typeface="Arial" pitchFamily="34" charset="0"/>
                <a:cs typeface="Arial" pitchFamily="34" charset="0"/>
              </a:rPr>
              <a:t>Урођени примарни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дефекти синтезе жучних киселина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(дефицит ензима, болести пероксизома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стечени дефекти синтезе жучних киселина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(холестаза,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цироза)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Поремећаји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секреције жучних киселина у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црева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целиачна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болест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Екстрахепатична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опструкција жучног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канала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конгенитална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билијарна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атрезија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сужење, камен, карцином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Прекид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ентерохепатичне циркулације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жучних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киселина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спољашња дренажа жучи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фистула)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гојазност </a:t>
            </a:r>
            <a:r>
              <a:rPr lang="x-none" dirty="0">
                <a:latin typeface="Arial" pitchFamily="34" charset="0"/>
                <a:cs typeface="Arial" pitchFamily="34" charset="0"/>
              </a:rPr>
              <a:t>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хиперхолестеролемија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цистична фиброза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колонизација </a:t>
            </a:r>
            <a:r>
              <a:rPr lang="x-none" dirty="0">
                <a:latin typeface="Arial" pitchFamily="34" charset="0"/>
                <a:cs typeface="Arial" pitchFamily="34" charset="0"/>
              </a:rPr>
              <a:t>бактерија у горњем делу црева (декоњугација жучних киселина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немогућност </a:t>
            </a:r>
            <a:r>
              <a:rPr lang="x-none" dirty="0">
                <a:latin typeface="Arial" pitchFamily="34" charset="0"/>
                <a:cs typeface="Arial" pitchFamily="34" charset="0"/>
              </a:rPr>
              <a:t>емулзификације липида, преципитација декоњугованих жучних киселина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услед њихове </a:t>
            </a:r>
            <a:r>
              <a:rPr lang="x-none" dirty="0">
                <a:latin typeface="Arial" pitchFamily="34" charset="0"/>
                <a:cs typeface="Arial" pitchFamily="34" charset="0"/>
              </a:rPr>
              <a:t>смањене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растворљивости)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везивање </a:t>
            </a:r>
            <a:r>
              <a:rPr lang="x-none" dirty="0">
                <a:latin typeface="Arial" pitchFamily="34" charset="0"/>
                <a:cs typeface="Arial" pitchFamily="34" charset="0"/>
              </a:rPr>
              <a:t>жучних киселина у цревима (холестирамин, тровалентни катјони, дијетна влакна)</a:t>
            </a:r>
            <a:r>
              <a:rPr lang="x-none" dirty="0"/>
              <a:t/>
            </a:r>
            <a:br>
              <a:rPr lang="x-none" dirty="0"/>
            </a:br>
            <a:r>
              <a:rPr lang="x-none" dirty="0"/>
              <a:t/>
            </a:r>
            <a:br>
              <a:rPr lang="x-none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7058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600" y="1268760"/>
            <a:ext cx="784887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Малапсорпција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жучних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киселина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примарна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(одсуство или смањена активност активног транспорта у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илеуму)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секундарна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(обољења илеума или његова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ресекција)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егзогено </a:t>
            </a:r>
            <a:r>
              <a:rPr lang="x-none" dirty="0">
                <a:latin typeface="Arial" pitchFamily="34" charset="0"/>
                <a:cs typeface="Arial" pitchFamily="34" charset="0"/>
              </a:rPr>
              <a:t>давање жучних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киселина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цистична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фиброза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терцијарна (болести бубрега, лекови,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постхолецитоктомија)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Поремећено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преузимање или поремећен интрацелуларни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метаболизам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болести </a:t>
            </a:r>
            <a:r>
              <a:rPr lang="x-none" dirty="0">
                <a:latin typeface="Arial" pitchFamily="34" charset="0"/>
                <a:cs typeface="Arial" pitchFamily="34" charset="0"/>
              </a:rPr>
              <a:t>паренхима јетре (акутни хепатитис, цироза) удружене са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регургитацијом </a:t>
            </a:r>
            <a:r>
              <a:rPr lang="x-none" dirty="0">
                <a:latin typeface="Arial" pitchFamily="34" charset="0"/>
                <a:cs typeface="Arial" pitchFamily="34" charset="0"/>
              </a:rPr>
              <a:t>из ћелија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или порто-системским шантом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холестаза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59632" y="-2738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Поремећаји метаболизма жучних киселина и њихов клинички значај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7674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980728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Поремећаји метаболизма жучних киселина се могу испитати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мерењем концетрације жучних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киселина 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плазми наташте и после стимулације секреције:</a:t>
            </a:r>
            <a:br>
              <a:rPr lang="x-none" b="1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К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онцентрација </a:t>
            </a:r>
            <a:r>
              <a:rPr lang="x-none" dirty="0">
                <a:latin typeface="Arial" pitchFamily="34" charset="0"/>
                <a:cs typeface="Arial" pitchFamily="34" charset="0"/>
              </a:rPr>
              <a:t>жучних киселина у плазми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се повећава после ноћног гладовања </a:t>
            </a:r>
            <a:r>
              <a:rPr lang="x-none" dirty="0">
                <a:latin typeface="Arial" pitchFamily="34" charset="0"/>
                <a:cs typeface="Arial" pitchFamily="34" charset="0"/>
              </a:rPr>
              <a:t>(наташте)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услед:</a:t>
            </a: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поремећаја </a:t>
            </a:r>
            <a:r>
              <a:rPr lang="x-none" dirty="0">
                <a:latin typeface="Arial" pitchFamily="34" charset="0"/>
                <a:cs typeface="Arial" pitchFamily="34" charset="0"/>
              </a:rPr>
              <a:t>њиховог преузимања из порталне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вене</a:t>
            </a: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поремећаја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секреције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жучи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код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портално-системског шанта (интра/екстрахепатичне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анастомозе</a:t>
            </a:r>
            <a:r>
              <a:rPr lang="x-none" dirty="0">
                <a:latin typeface="Arial" pitchFamily="34" charset="0"/>
                <a:cs typeface="Arial" pitchFamily="34" charset="0"/>
              </a:rPr>
              <a:t>).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Ако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мерење концентрације жучних киселина одвија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после ендогене стимулације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лучења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(храном</a:t>
            </a:r>
            <a:r>
              <a:rPr lang="x-none" dirty="0">
                <a:latin typeface="Arial" pitchFamily="34" charset="0"/>
                <a:cs typeface="Arial" pitchFamily="34" charset="0"/>
              </a:rPr>
              <a:t>) или након егзогено унетих жучних киселина (у капсулама) могу се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јавити: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нагло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повећање концентрације жучних киселина у плазми код хепатоцелуларних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обољења (цироза</a:t>
            </a:r>
            <a:r>
              <a:rPr lang="x-none" dirty="0">
                <a:latin typeface="Arial" pitchFamily="34" charset="0"/>
                <a:cs typeface="Arial" pitchFamily="34" charset="0"/>
              </a:rPr>
              <a:t>, хепатитис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/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изостанак повећања жучних киселина у плазми због повећаног излучивања фецесом,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код поремећаја </a:t>
            </a:r>
            <a:r>
              <a:rPr lang="x-none" dirty="0">
                <a:latin typeface="Arial" pitchFamily="34" charset="0"/>
                <a:cs typeface="Arial" pitchFamily="34" charset="0"/>
              </a:rPr>
              <a:t>њиховог транспорта из танког црева.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259632" y="-27384"/>
            <a:ext cx="77048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Arial" pitchFamily="34" charset="0"/>
                <a:cs typeface="Arial" pitchFamily="34" charset="0"/>
              </a:rPr>
              <a:t>Поремећаји метаболизма жучних киселина и њихов клинички значај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7571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27584" y="188640"/>
            <a:ext cx="87129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Тестови за квантитативно испитивање функције јетре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1114866"/>
            <a:ext cx="820891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Хепатични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клиренс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тестови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испитују елиминациону </a:t>
            </a:r>
            <a:r>
              <a:rPr lang="ru-RU" dirty="0">
                <a:latin typeface="Arial" pitchFamily="34" charset="0"/>
                <a:cs typeface="Arial" pitchFamily="34" charset="0"/>
              </a:rPr>
              <a:t>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детоксикујућу функцију јетре.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Егзогено унете ксенобиотике (липофилне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супстанце) из </a:t>
            </a:r>
            <a:r>
              <a:rPr lang="ru-RU" dirty="0">
                <a:latin typeface="Arial" pitchFamily="34" charset="0"/>
                <a:cs typeface="Arial" pitchFamily="34" charset="0"/>
              </a:rPr>
              <a:t>циркулације преузима јетра, екскретује их у жуч (као интактне или као коњугате), након чега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се елиминишу </a:t>
            </a:r>
            <a:r>
              <a:rPr lang="ru-RU" dirty="0">
                <a:latin typeface="Arial" pitchFamily="34" charset="0"/>
                <a:cs typeface="Arial" pitchFamily="34" charset="0"/>
              </a:rPr>
              <a:t>из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циркулације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Брзина елиминације ксенобиотика из циркулације зависи од: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протока </a:t>
            </a:r>
            <a:r>
              <a:rPr lang="ru-RU" dirty="0">
                <a:latin typeface="Arial" pitchFamily="34" charset="0"/>
                <a:cs typeface="Arial" pitchFamily="34" charset="0"/>
              </a:rPr>
              <a:t>крви кроз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јетру,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проходности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билијарног система и функционисања паренхима јетре, тако да се праћењем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њихове екскреције </a:t>
            </a:r>
            <a:r>
              <a:rPr lang="ru-RU" dirty="0">
                <a:latin typeface="Arial" pitchFamily="34" charset="0"/>
                <a:cs typeface="Arial" pitchFamily="34" charset="0"/>
              </a:rPr>
              <a:t>могу пратити сви ови процеси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135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5776" y="188640"/>
            <a:ext cx="4527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Хепатични клиренс тестови </a:t>
            </a:r>
            <a:endParaRPr lang="en-US" sz="2400" dirty="0"/>
          </a:p>
        </p:txBody>
      </p:sp>
      <p:sp>
        <p:nvSpPr>
          <p:cNvPr id="5" name="Rectangle 4"/>
          <p:cNvSpPr/>
          <p:nvPr/>
        </p:nvSpPr>
        <p:spPr>
          <a:xfrm>
            <a:off x="971600" y="1052736"/>
            <a:ext cx="81724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Постоје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тестови клиренса боја и тестови клиренса лекова.</a:t>
            </a:r>
            <a:br>
              <a:rPr lang="x-none" b="1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b="1" dirty="0">
                <a:latin typeface="Arial" pitchFamily="34" charset="0"/>
                <a:cs typeface="Arial" pitchFamily="34" charset="0"/>
              </a:rPr>
              <a:t>Тестови клиренса боја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примењују за праћење екскреције липофилних боја: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Бромсулфофталеин (БСП),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индоцијан </a:t>
            </a:r>
            <a:r>
              <a:rPr lang="x-none" dirty="0">
                <a:latin typeface="Arial" pitchFamily="34" charset="0"/>
                <a:cs typeface="Arial" pitchFamily="34" charset="0"/>
              </a:rPr>
              <a:t>зелено (ИЦГ),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бенгал </a:t>
            </a:r>
            <a:r>
              <a:rPr lang="x-none" dirty="0">
                <a:latin typeface="Arial" pitchFamily="34" charset="0"/>
                <a:cs typeface="Arial" pitchFamily="34" charset="0"/>
              </a:rPr>
              <a:t>црвено.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Екскретују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у жуч као интактне молекуле или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као коњугате</a:t>
            </a:r>
            <a:r>
              <a:rPr lang="x-none" dirty="0">
                <a:latin typeface="Arial" pitchFamily="34" charset="0"/>
                <a:cs typeface="Arial" pitchFamily="34" charset="0"/>
              </a:rPr>
              <a:t>. БСП клиренс је одбачен због фаталне преосетљивости као и других нежељених ефеката.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ИЦГ клиренс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користи за испитивање протока крви кроз јетру као и за предвиђање брзине клиренса лекова.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b="1" dirty="0">
                <a:latin typeface="Arial" pitchFamily="34" charset="0"/>
                <a:cs typeface="Arial" pitchFamily="34" charset="0"/>
              </a:rPr>
              <a:t>Тестови клиренса лекова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изводе давањем различитих лекова који се метаболизују у јетри.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Овим тестовима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испитује активности различитих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P450 </a:t>
            </a:r>
            <a:r>
              <a:rPr lang="x-none" dirty="0">
                <a:latin typeface="Arial" pitchFamily="34" charset="0"/>
                <a:cs typeface="Arial" pitchFamily="34" charset="0"/>
              </a:rPr>
              <a:t>ензима.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726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55776" y="188640"/>
            <a:ext cx="4527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Хепатични клиренс тестови 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1043608" y="1064925"/>
            <a:ext cx="8167108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Тестови </a:t>
            </a:r>
            <a:r>
              <a:rPr lang="x-none" dirty="0">
                <a:latin typeface="Arial" pitchFamily="34" charset="0"/>
                <a:cs typeface="Arial" pitchFamily="34" charset="0"/>
              </a:rPr>
              <a:t>клиренса лекова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Тест са аминопирином</a:t>
            </a:r>
            <a:r>
              <a:rPr lang="ru-RU" dirty="0">
                <a:latin typeface="Arial" pitchFamily="34" charset="0"/>
                <a:cs typeface="Arial" pitchFamily="34" charset="0"/>
              </a:rPr>
              <a:t>: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апликован 14С-аминопирин </a:t>
            </a:r>
            <a:r>
              <a:rPr lang="ru-RU" dirty="0">
                <a:latin typeface="Arial" pitchFamily="34" charset="0"/>
                <a:cs typeface="Arial" pitchFamily="34" charset="0"/>
              </a:rPr>
              <a:t>се деметилује уз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ослобађање 14СО2 </a:t>
            </a:r>
            <a:r>
              <a:rPr lang="ru-RU" dirty="0">
                <a:latin typeface="Arial" pitchFamily="34" charset="0"/>
                <a:cs typeface="Arial" pitchFamily="34" charset="0"/>
              </a:rPr>
              <a:t>који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се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мери </a:t>
            </a:r>
            <a:r>
              <a:rPr lang="ru-RU" dirty="0">
                <a:latin typeface="Arial" pitchFamily="34" charset="0"/>
                <a:cs typeface="Arial" pitchFamily="34" charset="0"/>
              </a:rPr>
              <a:t>у издахнутом ваздуху. Овим тестом се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добија </a:t>
            </a:r>
            <a:r>
              <a:rPr lang="ru-RU" dirty="0">
                <a:latin typeface="Arial" pitchFamily="34" charset="0"/>
                <a:cs typeface="Arial" pitchFamily="34" charset="0"/>
              </a:rPr>
              <a:t>увид у функционалну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масу </a:t>
            </a:r>
            <a:r>
              <a:rPr lang="ru-RU" dirty="0">
                <a:latin typeface="Arial" pitchFamily="34" charset="0"/>
                <a:cs typeface="Arial" pitchFamily="34" charset="0"/>
              </a:rPr>
              <a:t>паренхима јетре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dirty="0">
                <a:latin typeface="Arial" pitchFamily="34" charset="0"/>
                <a:cs typeface="Arial" pitchFamily="34" charset="0"/>
              </a:rPr>
              <a:t>користи се за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утврђивање </a:t>
            </a:r>
            <a:r>
              <a:rPr lang="ru-RU" dirty="0">
                <a:latin typeface="Arial" pitchFamily="34" charset="0"/>
                <a:cs typeface="Arial" pitchFamily="34" charset="0"/>
              </a:rPr>
              <a:t>краткорочне прогнозе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алкохолног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хепатитиса 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инсуфицијенције јетре индуковане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парацетамолом.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Тест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са кофеином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Мере се концентрације кофеина у крви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пре и после оралне примене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кофеина</a:t>
            </a:r>
            <a:r>
              <a:rPr lang="ru-RU" dirty="0">
                <a:latin typeface="Arial" pitchFamily="34" charset="0"/>
                <a:cs typeface="Arial" pitchFamily="34" charset="0"/>
              </a:rPr>
              <a:t>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Прати се динамички пратити </a:t>
            </a:r>
            <a:r>
              <a:rPr lang="ru-RU" dirty="0">
                <a:latin typeface="Arial" pitchFamily="34" charset="0"/>
                <a:cs typeface="Arial" pitchFamily="34" charset="0"/>
              </a:rPr>
              <a:t>функција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јетре, односно </a:t>
            </a: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микрозомална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активност јетре 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микрозомалне хепатичне оксидазе 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latin typeface="Arial" pitchFamily="34" charset="0"/>
                <a:cs typeface="Arial" pitchFamily="34" charset="0"/>
              </a:rPr>
              <a:t>метаболизују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кофеин).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Продужени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период елиминације кофеина се јавља код обољења јетре.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78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600" y="1443841"/>
            <a:ext cx="8568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Лидокаински тест се користи за процену хепатичне циркулације</a:t>
            </a:r>
            <a:r>
              <a:rPr lang="ru-RU" dirty="0">
                <a:latin typeface="Arial" pitchFamily="34" charset="0"/>
                <a:cs typeface="Arial" pitchFamily="34" charset="0"/>
              </a:rPr>
              <a:t>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Прати </a:t>
            </a:r>
            <a:r>
              <a:rPr lang="ru-RU" dirty="0">
                <a:latin typeface="Arial" pitchFamily="34" charset="0"/>
                <a:cs typeface="Arial" pitchFamily="34" charset="0"/>
              </a:rPr>
              <a:t>се концентрације лидокаина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 његовог </a:t>
            </a:r>
            <a:r>
              <a:rPr lang="ru-RU" dirty="0">
                <a:latin typeface="Arial" pitchFamily="34" charset="0"/>
                <a:cs typeface="Arial" pitchFamily="34" charset="0"/>
              </a:rPr>
              <a:t>метаболита: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моноетил-глицин-ексилидид </a:t>
            </a:r>
            <a:r>
              <a:rPr lang="ru-RU" dirty="0">
                <a:latin typeface="Arial" pitchFamily="34" charset="0"/>
                <a:cs typeface="Arial" pitchFamily="34" charset="0"/>
              </a:rPr>
              <a:t>(МЕГX) након ињекције лидокаина.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Клиренс лидокаина </a:t>
            </a:r>
            <a:r>
              <a:rPr lang="ru-RU" dirty="0">
                <a:latin typeface="Arial" pitchFamily="34" charset="0"/>
                <a:cs typeface="Arial" pitchFamily="34" charset="0"/>
              </a:rPr>
              <a:t>се користи за процену функције јетре након трансплантације,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али </a:t>
            </a:r>
            <a:r>
              <a:rPr lang="ru-RU" dirty="0">
                <a:latin typeface="Arial" pitchFamily="34" charset="0"/>
                <a:cs typeface="Arial" pitchFamily="34" charset="0"/>
              </a:rPr>
              <a:t>има ограничену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примену код </a:t>
            </a:r>
            <a:r>
              <a:rPr lang="ru-RU" dirty="0">
                <a:latin typeface="Arial" pitchFamily="34" charset="0"/>
                <a:cs typeface="Arial" pitchFamily="34" charset="0"/>
              </a:rPr>
              <a:t>хипоперфузије јетре која је последица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сепсе </a:t>
            </a:r>
            <a:r>
              <a:rPr lang="ru-RU" dirty="0">
                <a:latin typeface="Arial" pitchFamily="34" charset="0"/>
                <a:cs typeface="Arial" pitchFamily="34" charset="0"/>
              </a:rPr>
              <a:t>или смањеног волумена.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411760" y="375047"/>
            <a:ext cx="45277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Хепатични клиренс тестови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2932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600" y="908720"/>
            <a:ext cx="8172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Јетра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је место синтезе већине серумских протеина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изузев имуноглобулина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IgG</a:t>
            </a:r>
            <a:r>
              <a:rPr lang="en-US" dirty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IgM</a:t>
            </a:r>
            <a:r>
              <a:rPr lang="en-US" dirty="0">
                <a:latin typeface="Arial" pitchFamily="34" charset="0"/>
                <a:cs typeface="Arial" pitchFamily="34" charset="0"/>
              </a:rPr>
              <a:t> i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IgA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који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синтетишу у Б лимфоцитима.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Тешка </a:t>
            </a:r>
            <a:r>
              <a:rPr lang="x-none" dirty="0">
                <a:latin typeface="Arial" pitchFamily="34" charset="0"/>
                <a:cs typeface="Arial" pitchFamily="34" charset="0"/>
              </a:rPr>
              <a:t>(значајна) и дуготрајна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(хронична) обољења јетре </a:t>
            </a:r>
            <a:r>
              <a:rPr lang="x-none" dirty="0">
                <a:latin typeface="Arial" pitchFamily="34" charset="0"/>
                <a:cs typeface="Arial" pitchFamily="34" charset="0"/>
              </a:rPr>
              <a:t>доводе до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умањења синтезе протеина и смањења њиховог нивоу у плазми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нпр.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албумина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алфа </a:t>
            </a:r>
            <a:r>
              <a:rPr lang="x-none" dirty="0">
                <a:latin typeface="Arial" pitchFamily="34" charset="0"/>
                <a:cs typeface="Arial" pitchFamily="34" charset="0"/>
              </a:rPr>
              <a:t>-1 антитрипсина,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фибриногена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церулопласмина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хаптоглобина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трансферина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фактора </a:t>
            </a:r>
            <a:r>
              <a:rPr lang="x-none" dirty="0">
                <a:latin typeface="Arial" pitchFamily="34" charset="0"/>
                <a:cs typeface="Arial" pitchFamily="34" charset="0"/>
              </a:rPr>
              <a:t>коагулације и др.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x-none" dirty="0">
                <a:latin typeface="Arial" pitchFamily="34" charset="0"/>
                <a:cs typeface="Arial" pitchFamily="34" charset="0"/>
              </a:rPr>
              <a:t>томе, профил плазма протеина зависиће од типа, тежине и трајања обољења јетре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dirty="0"/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Биохемијски маркери за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испитивање синтетске </a:t>
            </a:r>
            <a:r>
              <a:rPr lang="ru-RU" dirty="0">
                <a:latin typeface="Arial" pitchFamily="34" charset="0"/>
                <a:cs typeface="Arial" pitchFamily="34" charset="0"/>
              </a:rPr>
              <a:t>функције јетре су: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протеини </a:t>
            </a:r>
            <a:r>
              <a:rPr lang="ru-RU" dirty="0">
                <a:latin typeface="Arial" pitchFamily="34" charset="0"/>
                <a:cs typeface="Arial" pitchFamily="34" charset="0"/>
              </a:rPr>
              <a:t>плазме,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протеини </a:t>
            </a:r>
            <a:r>
              <a:rPr lang="ru-RU" dirty="0">
                <a:latin typeface="Arial" pitchFamily="34" charset="0"/>
                <a:cs typeface="Arial" pitchFamily="34" charset="0"/>
              </a:rPr>
              <a:t>укључени у коагулацију,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уреја </a:t>
            </a:r>
            <a:r>
              <a:rPr lang="ru-RU" dirty="0">
                <a:latin typeface="Arial" pitchFamily="34" charset="0"/>
                <a:cs typeface="Arial" pitchFamily="34" charset="0"/>
              </a:rPr>
              <a:t>и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липиди</a:t>
            </a:r>
            <a:r>
              <a:rPr lang="ru-RU" dirty="0">
                <a:latin typeface="Arial" pitchFamily="34" charset="0"/>
                <a:cs typeface="Arial" pitchFamily="34" charset="0"/>
              </a:rPr>
              <a:t>.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3688" y="188640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000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575661"/>
              </p:ext>
            </p:extLst>
          </p:nvPr>
        </p:nvGraphicFramePr>
        <p:xfrm>
          <a:off x="1063148" y="908720"/>
          <a:ext cx="8080851" cy="5834713"/>
        </p:xfrm>
        <a:graphic>
          <a:graphicData uri="http://schemas.openxmlformats.org/drawingml/2006/table">
            <a:tbl>
              <a:tblPr/>
              <a:tblGrid>
                <a:gridCol w="2693617"/>
                <a:gridCol w="2693617"/>
                <a:gridCol w="2693617"/>
              </a:tblGrid>
              <a:tr h="542003">
                <a:tc>
                  <a:txBody>
                    <a:bodyPr/>
                    <a:lstStyle/>
                    <a:p>
                      <a:pPr fontAlgn="t"/>
                      <a:r>
                        <a:rPr lang="x-none" sz="1500" b="1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Структура</a:t>
                      </a: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    </a:t>
                      </a:r>
                      <a:b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500" b="1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82B4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x-none" sz="1500" b="1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Функција</a:t>
                      </a:r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 </a:t>
                      </a:r>
                      <a:b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500" b="1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82B4"/>
                    </a:solidFill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500" b="1" dirty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     </a:t>
                      </a:r>
                      <a:r>
                        <a:rPr lang="x-none" sz="1500" b="1" dirty="0" smtClean="0">
                          <a:solidFill>
                            <a:srgbClr val="FFFFFF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Ензим</a:t>
                      </a:r>
                      <a:endParaRPr lang="en-US" sz="1500" b="1" dirty="0">
                        <a:solidFill>
                          <a:srgbClr val="FFFFFF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682B4"/>
                    </a:solidFill>
                  </a:tcPr>
                </a:tc>
              </a:tr>
              <a:tr h="394101">
                <a:tc>
                  <a:txBody>
                    <a:bodyPr/>
                    <a:lstStyle/>
                    <a:p>
                      <a:pPr fontAlgn="t"/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x-none" sz="1400" b="1" dirty="0" smtClean="0">
                          <a:latin typeface="Arial" pitchFamily="34" charset="0"/>
                          <a:cs typeface="Arial" pitchFamily="34" charset="0"/>
                        </a:rPr>
                        <a:t>Жучни каналићи </a:t>
                      </a:r>
                      <a:endParaRPr lang="en-US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x-non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Излучивање</a:t>
                      </a:r>
                      <a:r>
                        <a:rPr lang="x-none" sz="1400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жучи, итд.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    </a:t>
                      </a:r>
                      <a:b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>
                          <a:effectLst/>
                          <a:latin typeface="Arial" pitchFamily="34" charset="0"/>
                          <a:cs typeface="Arial" pitchFamily="34" charset="0"/>
                        </a:rPr>
                        <a:t> AF, LAP, gama-GT</a:t>
                      </a:r>
                      <a:br>
                        <a:rPr lang="en-US" sz="140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003">
                <a:tc>
                  <a:txBody>
                    <a:bodyPr/>
                    <a:lstStyle/>
                    <a:p>
                      <a:pPr fontAlgn="t"/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x-none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Лизозоми</a:t>
                      </a:r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  </a:t>
                      </a:r>
                      <a:b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x-non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Интрацелуларна дигестија;</a:t>
                      </a:r>
                      <a:r>
                        <a:rPr lang="x-none" sz="1400" dirty="0" smtClean="0">
                          <a:latin typeface="Arial" pitchFamily="34" charset="0"/>
                          <a:cs typeface="Arial" pitchFamily="34" charset="0"/>
                        </a:rPr>
                        <a:t> депоновање гвожђа, бакра, жучних пигмената</a:t>
                      </a: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x-non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Хидролазе (протеазе)</a:t>
                      </a: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724">
                <a:tc>
                  <a:txBody>
                    <a:bodyPr/>
                    <a:lstStyle/>
                    <a:p>
                      <a:pPr fontAlgn="t"/>
                      <a:r>
                        <a:rPr lang="x-none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Ендоплазматски</a:t>
                      </a:r>
                      <a:r>
                        <a:rPr lang="x-none" sz="1400" b="1" baseline="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 ретикулум</a:t>
                      </a:r>
                      <a:endParaRPr lang="en-US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 </a:t>
                      </a:r>
                      <a:b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290"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  </a:t>
                      </a:r>
                      <a:r>
                        <a:rPr lang="x-non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глатки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  </a:t>
                      </a:r>
                      <a:b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Ацетализација,метилација, деметилација, редукција и оксидација, коњугација, синтеза холестерола, жучних киселина</a:t>
                      </a: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Детоксикујући ензими,</a:t>
                      </a:r>
                      <a:r>
                        <a:rPr lang="x-none" sz="1400" dirty="0" smtClean="0">
                          <a:latin typeface="Arial" pitchFamily="34" charset="0"/>
                          <a:cs typeface="Arial" pitchFamily="34" charset="0"/>
                        </a:rPr>
                        <a:t> цитохром П450-зависни ензими,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глукоронил-трансфераза,итд.</a:t>
                      </a:r>
                      <a:endParaRPr lang="en-US" sz="1400" dirty="0" smtClean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003"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  </a:t>
                      </a:r>
                      <a:r>
                        <a:rPr lang="x-non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грануларни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     </a:t>
                      </a:r>
                      <a:b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x-non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Синтеза протеина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  </a:t>
                      </a:r>
                      <a:r>
                        <a:rPr lang="x-non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и триацилглицерола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 </a:t>
                      </a:r>
                      <a:b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Албумин, церулоплазмин, фактори коагулације, итд.</a:t>
                      </a: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003">
                <a:tc>
                  <a:txBody>
                    <a:bodyPr/>
                    <a:lstStyle/>
                    <a:p>
                      <a:pPr fontAlgn="t"/>
                      <a:r>
                        <a:rPr lang="x-none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Митохондрије</a:t>
                      </a:r>
                      <a:r>
                        <a:rPr lang="en-US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x-non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Стварање енергије (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оксидативна</a:t>
                      </a:r>
                      <a:r>
                        <a:rPr lang="ru-RU" sz="1400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ru-RU" sz="1400" dirty="0" smtClean="0">
                          <a:latin typeface="Arial" pitchFamily="34" charset="0"/>
                          <a:cs typeface="Arial" pitchFamily="34" charset="0"/>
                        </a:rPr>
                        <a:t>фосфорилација, β-оксидација масних киселина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en-US" sz="14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GLDH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m - AST</a:t>
                      </a: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290">
                <a:tc>
                  <a:txBody>
                    <a:bodyPr/>
                    <a:lstStyle/>
                    <a:p>
                      <a:pPr fontAlgn="t"/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x-none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Цитоплазма</a:t>
                      </a:r>
                      <a:r>
                        <a:rPr lang="en-US" sz="1400" b="1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1400" b="1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b="1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x-none" sz="1400" dirty="0" smtClean="0">
                          <a:effectLst/>
                          <a:latin typeface="Arial" pitchFamily="34" charset="0"/>
                          <a:cs typeface="Arial" pitchFamily="34" charset="0"/>
                        </a:rPr>
                        <a:t>Интрацелуларни метаболизам (гликолиза, гликогенеза итд.)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/>
                      </a:r>
                      <a:b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</a:br>
                      <a:endParaRPr lang="en-US" sz="1400" dirty="0"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fontAlgn="t"/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en-US" sz="1400" dirty="0" err="1">
                          <a:effectLst/>
                          <a:latin typeface="Arial" pitchFamily="34" charset="0"/>
                          <a:cs typeface="Arial" pitchFamily="34" charset="0"/>
                        </a:rPr>
                        <a:t>LDH</a:t>
                      </a:r>
                      <a:r>
                        <a:rPr lang="en-US" sz="1400" dirty="0">
                          <a:effectLst/>
                          <a:latin typeface="Arial" pitchFamily="34" charset="0"/>
                          <a:cs typeface="Arial" pitchFamily="34" charset="0"/>
                        </a:rPr>
                        <a:t>, ALT, AST</a:t>
                      </a:r>
                    </a:p>
                  </a:txBody>
                  <a:tcPr marL="77429" marR="77429" marT="38715" marB="3871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3148" y="116632"/>
            <a:ext cx="72532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Табела 1. Расподела ензима и функције најзначајнијих структура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ru-RU" dirty="0">
                <a:latin typeface="Arial" pitchFamily="34" charset="0"/>
                <a:cs typeface="Arial" pitchFamily="34" charset="0"/>
              </a:rPr>
              <a:t>хепатоцитима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85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188640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47864" y="694239"/>
            <a:ext cx="2845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Протеини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плазме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971600" y="1340768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Екстрахепатични узроци смањене концентрације протеина су: </a:t>
            </a: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Недостатак аминокиселина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као прекурсора синтезе (малнутриција, малдигестија, малабсорпција),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повећане катаболизма (хипертироидизам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Кушингов </a:t>
            </a:r>
            <a:r>
              <a:rPr lang="x-none" dirty="0">
                <a:latin typeface="Arial" pitchFamily="34" charset="0"/>
                <a:cs typeface="Arial" pitchFamily="34" charset="0"/>
              </a:rPr>
              <a:t>синдром, грозница, постхирушки опоравак),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губитак </a:t>
            </a:r>
            <a:r>
              <a:rPr lang="x-none" dirty="0">
                <a:latin typeface="Arial" pitchFamily="34" charset="0"/>
                <a:cs typeface="Arial" pitchFamily="34" charset="0"/>
              </a:rPr>
              <a:t>протеина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нефротски синдром</a:t>
            </a:r>
            <a:r>
              <a:rPr lang="x-none" dirty="0">
                <a:latin typeface="Arial" pitchFamily="34" charset="0"/>
                <a:cs typeface="Arial" pitchFamily="34" charset="0"/>
              </a:rPr>
              <a:t>, ентеропатије са губитком протеина),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деловање </a:t>
            </a:r>
            <a:r>
              <a:rPr lang="x-none" dirty="0">
                <a:latin typeface="Arial" pitchFamily="34" charset="0"/>
                <a:cs typeface="Arial" pitchFamily="34" charset="0"/>
              </a:rPr>
              <a:t>хормона (хормон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раста</a:t>
            </a:r>
            <a:r>
              <a:rPr lang="x-none" dirty="0">
                <a:latin typeface="Arial" pitchFamily="34" charset="0"/>
                <a:cs typeface="Arial" pitchFamily="34" charset="0"/>
              </a:rPr>
              <a:t>, кортизол,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естроген,андрогени</a:t>
            </a:r>
            <a:r>
              <a:rPr lang="x-none" dirty="0">
                <a:latin typeface="Arial" pitchFamily="34" charset="0"/>
                <a:cs typeface="Arial" pitchFamily="34" charset="0"/>
              </a:rPr>
              <a:t>, и тироидни хормони) 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урођени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поремећаји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(Вилсон-ова </a:t>
            </a:r>
            <a:r>
              <a:rPr lang="x-none" dirty="0">
                <a:latin typeface="Arial" pitchFamily="34" charset="0"/>
                <a:cs typeface="Arial" pitchFamily="34" charset="0"/>
              </a:rPr>
              <a:t>болест и дефицијенција алфа-1-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 smtClean="0">
                <a:latin typeface="Arial" pitchFamily="34" charset="0"/>
                <a:cs typeface="Arial" pitchFamily="34" charset="0"/>
              </a:rPr>
              <a:t>антитрипсина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).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952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-2738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7864" y="375047"/>
            <a:ext cx="2845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Протеини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плазме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115616" y="836712"/>
            <a:ext cx="80283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Посебно је значајно деловање цитокина 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реакцији акутне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фазе као прогностични маркери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смањују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концентрација транспортних </a:t>
            </a:r>
            <a:r>
              <a:rPr lang="x-none" dirty="0">
                <a:latin typeface="Arial" pitchFamily="34" charset="0"/>
                <a:cs typeface="Arial" pitchFamily="34" charset="0"/>
              </a:rPr>
              <a:t>протеина (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негативни протеини акутне фазе </a:t>
            </a:r>
            <a:r>
              <a:rPr lang="x-none" dirty="0">
                <a:latin typeface="Arial" pitchFamily="34" charset="0"/>
                <a:cs typeface="Arial" pitchFamily="34" charset="0"/>
              </a:rPr>
              <a:t>) као што су албумин, трансферин и липопротеини,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повећава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концентрација алфа-1-антитрипсина, хаптоглобина, алфа-2-макроглобулина (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позитивни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протеини акутне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фазе</a:t>
            </a:r>
            <a:r>
              <a:rPr lang="x-none" dirty="0">
                <a:latin typeface="Arial" pitchFamily="34" charset="0"/>
                <a:cs typeface="Arial" pitchFamily="34" charset="0"/>
              </a:rPr>
              <a:t>).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6846602"/>
              </p:ext>
            </p:extLst>
          </p:nvPr>
        </p:nvGraphicFramePr>
        <p:xfrm>
          <a:off x="1331640" y="2996952"/>
          <a:ext cx="7632848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6424"/>
                <a:gridCol w="3816424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Позитивни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Негативни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Ц-реактивни протеин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Албумин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Алфа-1-антитрипсин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Трансферин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Алфа-1-антихимотрипсин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Преалбумин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Фибриноген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Кортикостероид-везујући протеин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Протромбин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Ретинол-везујући протеин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Алфа-1-кисели гликопротеин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Церулоплазмин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Хаптоглобин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>
                          <a:latin typeface="Arial" pitchFamily="34" charset="0"/>
                          <a:cs typeface="Arial" pitchFamily="34" charset="0"/>
                        </a:rPr>
                        <a:t>Феритин</a:t>
                      </a:r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95380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-2738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7864" y="375047"/>
            <a:ext cx="2845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Протеини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плазме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971600" y="836712"/>
            <a:ext cx="810039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Arial" pitchFamily="34" charset="0"/>
                <a:cs typeface="Arial" pitchFamily="34" charset="0"/>
              </a:rPr>
              <a:t>Јетра има висок резервни капацитет којим одржава нормалну концентрацију протеина плазме 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 случају </a:t>
            </a:r>
            <a:r>
              <a:rPr lang="ru-RU" dirty="0">
                <a:latin typeface="Arial" pitchFamily="34" charset="0"/>
                <a:cs typeface="Arial" pitchFamily="34" charset="0"/>
              </a:rPr>
              <a:t>да је јетра значајно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оштећена. Многи </a:t>
            </a:r>
            <a:r>
              <a:rPr lang="ru-RU" dirty="0">
                <a:latin typeface="Arial" pitchFamily="34" charset="0"/>
                <a:cs typeface="Arial" pitchFamily="34" charset="0"/>
              </a:rPr>
              <a:t>протеини имају дугачак полуживот тако да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је специфичност </a:t>
            </a:r>
            <a:r>
              <a:rPr lang="ru-RU" dirty="0">
                <a:latin typeface="Arial" pitchFamily="34" charset="0"/>
                <a:cs typeface="Arial" pitchFamily="34" charset="0"/>
              </a:rPr>
              <a:t>и осетљивост концентрације протеина у дијагностици обољења јетре мала. Протеински профил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код различитих </a:t>
            </a:r>
            <a:r>
              <a:rPr lang="ru-RU" dirty="0">
                <a:latin typeface="Arial" pitchFamily="34" charset="0"/>
                <a:cs typeface="Arial" pitchFamily="34" charset="0"/>
              </a:rPr>
              <a:t>обољења јетре се разликује: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3844093"/>
              </p:ext>
            </p:extLst>
          </p:nvPr>
        </p:nvGraphicFramePr>
        <p:xfrm>
          <a:off x="251520" y="2420888"/>
          <a:ext cx="8892479" cy="441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99778"/>
                <a:gridCol w="3628541"/>
                <a:gridCol w="2964160"/>
              </a:tblGrid>
              <a:tr h="576064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Протеин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Болест јетре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Промена концентрације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6633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албумин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хронична болест јетре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снижен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6633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γ-глобулини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Цироза, посебно аутоимуна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 повишени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6633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α1-антитрипсин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цироза изазвана дефицитом α1-антитрипсина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снижен</a:t>
                      </a:r>
                      <a:br>
                        <a:rPr lang="ru-RU" sz="1400" dirty="0" smtClean="0"/>
                      </a:br>
                      <a:endParaRPr lang="en-US" sz="1400" dirty="0"/>
                    </a:p>
                  </a:txBody>
                  <a:tcPr/>
                </a:tc>
              </a:tr>
              <a:tr h="466338">
                <a:tc>
                  <a:txBody>
                    <a:bodyPr/>
                    <a:lstStyle/>
                    <a:p>
                      <a:r>
                        <a:rPr lang="x-none" sz="1400" dirty="0" smtClean="0"/>
                        <a:t>церулоплазмин</a:t>
                      </a:r>
                      <a:br>
                        <a:rPr lang="x-none" sz="1400" dirty="0" smtClean="0"/>
                      </a:b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 smtClean="0"/>
                        <a:t>Вилсонова болест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 smtClean="0"/>
                        <a:t>снижен</a:t>
                      </a:r>
                      <a:endParaRPr lang="en-US" sz="1400" dirty="0"/>
                    </a:p>
                  </a:txBody>
                  <a:tcPr/>
                </a:tc>
              </a:tr>
              <a:tr h="466338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α-фетопротеин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примарни хепатоцелуларни карцином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изразито повишен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65835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трансферин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хемохроматоза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нормалан, али 100% засићен</a:t>
                      </a:r>
                      <a:br>
                        <a:rPr lang="ru-RU" sz="1400" dirty="0" smtClean="0"/>
                      </a:b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66338">
                <a:tc>
                  <a:txBody>
                    <a:bodyPr/>
                    <a:lstStyle/>
                    <a:p>
                      <a:r>
                        <a:rPr lang="x-none" sz="1400" dirty="0" smtClean="0"/>
                        <a:t>феритин изразито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sz="1400" dirty="0" smtClean="0"/>
                        <a:t>хемохроматоза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sz="1400" dirty="0" smtClean="0"/>
                        <a:t>повишен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615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-2738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55776" y="436651"/>
            <a:ext cx="4767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Серумски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албумин (Хипоалбуминемија)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5616" y="1305342"/>
            <a:ext cx="802838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Албумин је квантитатвно најзначајнији плазма протеин: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40 - 60% од укупног протеина плазме припада албуминима.</a:t>
            </a: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Синтетише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само у јетри у количини од 12 гр дневно.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Болесници са цирозом јетре синтетишу дневно око 4 гр албумина.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Полуживот албумина у плазми је релативно дуг, око 22 дана, због чега се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хипоалбуминемија </a:t>
            </a:r>
            <a:r>
              <a:rPr lang="x-none" dirty="0">
                <a:latin typeface="Arial" pitchFamily="34" charset="0"/>
                <a:cs typeface="Arial" pitchFamily="34" charset="0"/>
              </a:rPr>
              <a:t>среће код болесника са хроничном хепатоцелуларном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инсуфицијенцијом (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цироза, аутоимуни и алкохолни хепатитис).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Синтеза </a:t>
            </a:r>
            <a:r>
              <a:rPr lang="x-none" dirty="0">
                <a:latin typeface="Arial" pitchFamily="34" charset="0"/>
                <a:cs typeface="Arial" pitchFamily="34" charset="0"/>
              </a:rPr>
              <a:t>албумина у цирози може бити снижена, нормална или повишена, а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губитак албумина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преласком у асцитну течност је узрок хипоалбуминемије</a:t>
            </a:r>
            <a:r>
              <a:rPr lang="x-none" dirty="0">
                <a:latin typeface="Arial" pitchFamily="34" charset="0"/>
                <a:cs typeface="Arial" pitchFamily="34" charset="0"/>
              </a:rPr>
              <a:t>. Последице хипоалбуминемије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су: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едем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, асцит и поремећај концентрације супстанци које албумин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транспортује.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Болесници </a:t>
            </a:r>
            <a:r>
              <a:rPr lang="x-none" dirty="0">
                <a:latin typeface="Arial" pitchFamily="34" charset="0"/>
                <a:cs typeface="Arial" pitchFamily="34" charset="0"/>
              </a:rPr>
              <a:t>са фулминантним (муњевитим) оштећењем јетре и пратећом акутном инсуфицијенцијом, имају нормалне вредности серумског албумина.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5949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131840" y="188640"/>
            <a:ext cx="3215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Хипоалбуминемија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15616" y="908720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Хипоалбуминемија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је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неспецифичан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дијагностички индикатор синтетске функције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јетре, због тога што се јавља 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код исхране сиромашне </a:t>
            </a:r>
            <a:r>
              <a:rPr lang="x-none" dirty="0">
                <a:latin typeface="Arial" pitchFamily="34" charset="0"/>
                <a:cs typeface="Arial" pitchFamily="34" charset="0"/>
              </a:rPr>
              <a:t>протеинима,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смањене </a:t>
            </a:r>
            <a:r>
              <a:rPr lang="x-none" dirty="0">
                <a:latin typeface="Arial" pitchFamily="34" charset="0"/>
                <a:cs typeface="Arial" pitchFamily="34" charset="0"/>
              </a:rPr>
              <a:t>апсорпције амино киселина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гастроентеропатије),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повећаног губитка путем </a:t>
            </a:r>
            <a:r>
              <a:rPr lang="x-none" dirty="0">
                <a:latin typeface="Arial" pitchFamily="34" charset="0"/>
                <a:cs typeface="Arial" pitchFamily="34" charset="0"/>
              </a:rPr>
              <a:t>бубрега (нефропатије),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интестинума </a:t>
            </a:r>
            <a:r>
              <a:rPr lang="x-none" dirty="0">
                <a:latin typeface="Arial" pitchFamily="34" charset="0"/>
                <a:cs typeface="Arial" pitchFamily="34" charset="0"/>
              </a:rPr>
              <a:t>(ентеропатије) 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коже </a:t>
            </a:r>
            <a:r>
              <a:rPr lang="x-none" dirty="0">
                <a:latin typeface="Arial" pitchFamily="34" charset="0"/>
                <a:cs typeface="Arial" pitchFamily="34" charset="0"/>
              </a:rPr>
              <a:t>(опекотине).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Одређивање </a:t>
            </a:r>
            <a:r>
              <a:rPr lang="x-none" dirty="0">
                <a:latin typeface="Arial" pitchFamily="34" charset="0"/>
                <a:cs typeface="Arial" pitchFamily="34" charset="0"/>
              </a:rPr>
              <a:t>албумина у дијагностици болести јетре методом везивања боје може бити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извор грешке:</a:t>
            </a: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метода са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бром-крезол зеленим може дати више вредности </a:t>
            </a:r>
            <a:r>
              <a:rPr lang="x-none" dirty="0">
                <a:latin typeface="Arial" pitchFamily="34" charset="0"/>
                <a:cs typeface="Arial" pitchFamily="34" charset="0"/>
              </a:rPr>
              <a:t>(интерферирају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глобулини</a:t>
            </a:r>
            <a:r>
              <a:rPr lang="x-none" dirty="0">
                <a:latin typeface="Arial" pitchFamily="34" charset="0"/>
                <a:cs typeface="Arial" pitchFamily="34" charset="0"/>
              </a:rPr>
              <a:t>),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x-none" dirty="0">
                <a:latin typeface="Arial" pitchFamily="34" charset="0"/>
                <a:cs typeface="Arial" pitchFamily="34" charset="0"/>
              </a:rPr>
              <a:t>са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бром- крезол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љубичастим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може дати ниске вредности </a:t>
            </a:r>
            <a:r>
              <a:rPr lang="x-none" dirty="0">
                <a:latin typeface="Arial" pitchFamily="34" charset="0"/>
                <a:cs typeface="Arial" pitchFamily="34" charset="0"/>
              </a:rPr>
              <a:t>(интерференција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билирубина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 који се везује за иста места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као албумин</a:t>
            </a:r>
            <a:r>
              <a:rPr lang="x-none" dirty="0">
                <a:latin typeface="Arial" pitchFamily="34" charset="0"/>
                <a:cs typeface="Arial" pitchFamily="34" charset="0"/>
              </a:rPr>
              <a:t>).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81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-2738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7864" y="375047"/>
            <a:ext cx="2845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Протеини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плазме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039207" y="1052736"/>
            <a:ext cx="792088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Транстиретин</a:t>
            </a:r>
            <a:r>
              <a:rPr lang="x-none" dirty="0">
                <a:latin typeface="Arial" pitchFamily="34" charset="0"/>
                <a:cs typeface="Arial" pitchFamily="34" charset="0"/>
              </a:rPr>
              <a:t> (ранији назив преалбумин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),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кратак полуживот (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24-48Н), осетљив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 маркер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 снижен је код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акутног хепатитиса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и знак је лоше прогнозе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болести</a:t>
            </a: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  </a:t>
            </a:r>
            <a:r>
              <a:rPr lang="x-none" dirty="0">
                <a:latin typeface="Arial" pitchFamily="34" charset="0"/>
                <a:cs typeface="Arial" pitchFamily="34" charset="0"/>
              </a:rPr>
              <a:t>маркер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нутриционог статуса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Церулоплазмин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је снижен </a:t>
            </a:r>
            <a:r>
              <a:rPr lang="x-none" dirty="0">
                <a:latin typeface="Arial" pitchFamily="34" charset="0"/>
                <a:cs typeface="Arial" pitchFamily="34" charset="0"/>
              </a:rPr>
              <a:t>у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Вилсоновој </a:t>
            </a:r>
            <a:r>
              <a:rPr lang="x-none" dirty="0">
                <a:latin typeface="Arial" pitchFamily="34" charset="0"/>
                <a:cs typeface="Arial" pitchFamily="34" charset="0"/>
              </a:rPr>
              <a:t>болести,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цирози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хроничном </a:t>
            </a:r>
            <a:r>
              <a:rPr lang="x-none" dirty="0">
                <a:latin typeface="Arial" pitchFamily="34" charset="0"/>
                <a:cs typeface="Arial" pitchFamily="34" charset="0"/>
              </a:rPr>
              <a:t>хепатитису,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повишен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у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инфламацији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холестази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хемохроматози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трудноћи </a:t>
            </a:r>
            <a:r>
              <a:rPr lang="x-none" dirty="0">
                <a:latin typeface="Arial" pitchFamily="34" charset="0"/>
                <a:cs typeface="Arial" pitchFamily="34" charset="0"/>
              </a:rPr>
              <a:t>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терапији </a:t>
            </a:r>
            <a:r>
              <a:rPr lang="x-none" dirty="0">
                <a:latin typeface="Arial" pitchFamily="34" charset="0"/>
                <a:cs typeface="Arial" pitchFamily="34" charset="0"/>
              </a:rPr>
              <a:t>естрогенима.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Алфа-1-антитрипсин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 значајно снижен (15% у односу на нормалне вредности) код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урођене дефицијенције</a:t>
            </a:r>
            <a:r>
              <a:rPr lang="x-none" dirty="0">
                <a:latin typeface="Arial" pitchFamily="34" charset="0"/>
                <a:cs typeface="Arial" pitchFamily="34" charset="0"/>
              </a:rPr>
              <a:t>, а повишен код акутне инфламације.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503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63688" y="-2738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347864" y="375047"/>
            <a:ext cx="2845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Протеини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плазме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1085884" y="1419741"/>
            <a:ext cx="805811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Алфа - фетопротеин (АФП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x-none" b="1" dirty="0">
                <a:latin typeface="Arial" pitchFamily="34" charset="0"/>
                <a:cs typeface="Arial" pitchFamily="34" charset="0"/>
              </a:rPr>
              <a:t/>
            </a:r>
            <a:br>
              <a:rPr lang="x-none" b="1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АФП је нормална компонента протеина плазме код хуманог фетуса старијег од 6 недеља, и достиже максималне концентрацијуе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између </a:t>
            </a:r>
            <a:r>
              <a:rPr lang="x-none" dirty="0">
                <a:latin typeface="Arial" pitchFamily="34" charset="0"/>
                <a:cs typeface="Arial" pitchFamily="34" charset="0"/>
              </a:rPr>
              <a:t>12 и 16 недеље феталног живота. Неколико недеља по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рођењу </a:t>
            </a:r>
            <a:r>
              <a:rPr lang="x-none" dirty="0">
                <a:latin typeface="Arial" pitchFamily="34" charset="0"/>
                <a:cs typeface="Arial" pitchFamily="34" charset="0"/>
              </a:rPr>
              <a:t>АФП се губи из циркулације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Умерено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повећање се јавља код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b="1" dirty="0" smtClean="0">
                <a:latin typeface="Arial" pitchFamily="34" charset="0"/>
                <a:cs typeface="Arial" pitchFamily="34" charset="0"/>
              </a:rPr>
              <a:t>акутног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и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хроничног хепатитиса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. </a:t>
            </a: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Високе </a:t>
            </a:r>
            <a:r>
              <a:rPr lang="x-none" dirty="0">
                <a:latin typeface="Arial" pitchFamily="34" charset="0"/>
                <a:cs typeface="Arial" pitchFamily="34" charset="0"/>
              </a:rPr>
              <a:t>концентрације се јављају код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b="1" dirty="0" smtClean="0">
                <a:latin typeface="Arial" pitchFamily="34" charset="0"/>
                <a:cs typeface="Arial" pitchFamily="34" charset="0"/>
              </a:rPr>
              <a:t>хепатоцелупарног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карцинома.</a:t>
            </a:r>
            <a:br>
              <a:rPr lang="x-none" b="1" dirty="0">
                <a:latin typeface="Arial" pitchFamily="34" charset="0"/>
                <a:cs typeface="Arial" pitchFamily="34" charset="0"/>
              </a:rPr>
            </a:b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endParaRPr lang="x-none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5432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882000"/>
            <a:ext cx="799288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Имуноглобулини се најчешће повећавају </a:t>
            </a:r>
            <a:r>
              <a:rPr lang="x-none" dirty="0">
                <a:latin typeface="Arial" pitchFamily="34" charset="0"/>
                <a:cs typeface="Arial" pitchFamily="34" charset="0"/>
              </a:rPr>
              <a:t>у: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цирози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аутоимуном </a:t>
            </a:r>
            <a:r>
              <a:rPr lang="x-none" dirty="0">
                <a:latin typeface="Arial" pitchFamily="34" charset="0"/>
                <a:cs typeface="Arial" pitchFamily="34" charset="0"/>
              </a:rPr>
              <a:t>хепатитису 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примарној билијарној цирози. </a:t>
            </a: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en-US" b="1" dirty="0" err="1" smtClean="0">
                <a:latin typeface="Arial" pitchFamily="34" charset="0"/>
                <a:cs typeface="Arial" pitchFamily="34" charset="0"/>
              </a:rPr>
              <a:t>IgG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 повишен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у цирози и аутоимуном хепатитису</a:t>
            </a:r>
            <a:r>
              <a:rPr lang="x-none" dirty="0">
                <a:latin typeface="Arial" pitchFamily="34" charset="0"/>
                <a:cs typeface="Arial" pitchFamily="34" charset="0"/>
              </a:rPr>
              <a:t>,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en-US" b="1" dirty="0" err="1" smtClean="0">
                <a:latin typeface="Arial" pitchFamily="34" charset="0"/>
                <a:cs typeface="Arial" pitchFamily="34" charset="0"/>
              </a:rPr>
              <a:t>IgM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 повишен 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примарној билијарној цирози </a:t>
            </a:r>
            <a:r>
              <a:rPr lang="x-none" dirty="0">
                <a:latin typeface="Arial" pitchFamily="34" charset="0"/>
                <a:cs typeface="Arial" pitchFamily="34" charset="0"/>
              </a:rPr>
              <a:t>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IgA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повишен 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цирози (нарочито алкохолног порекла).</a:t>
            </a: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Много специфичнији параметри су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индивидуална аутоантитела</a:t>
            </a:r>
            <a:r>
              <a:rPr lang="x-none" dirty="0">
                <a:latin typeface="Arial" pitchFamily="34" charset="0"/>
                <a:cs typeface="Arial" pitchFamily="34" charset="0"/>
              </a:rPr>
              <a:t>: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b="1" dirty="0" smtClean="0">
                <a:latin typeface="Arial" pitchFamily="34" charset="0"/>
                <a:cs typeface="Arial" pitchFamily="34" charset="0"/>
              </a:rPr>
              <a:t>анти-митохондријална антитела </a:t>
            </a:r>
            <a:r>
              <a:rPr lang="x-none" dirty="0">
                <a:latin typeface="Arial" pitchFamily="34" charset="0"/>
                <a:cs typeface="Arial" pitchFamily="34" charset="0"/>
              </a:rPr>
              <a:t>су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повишена код </a:t>
            </a:r>
            <a:r>
              <a:rPr lang="x-none" dirty="0">
                <a:latin typeface="Arial" pitchFamily="34" charset="0"/>
                <a:cs typeface="Arial" pitchFamily="34" charset="0"/>
              </a:rPr>
              <a:t>скоро свих пацијената са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примарном билијарном цирозом</a:t>
            </a:r>
            <a:r>
              <a:rPr lang="x-none" dirty="0">
                <a:latin typeface="Arial" pitchFamily="34" charset="0"/>
                <a:cs typeface="Arial" pitchFamily="34" charset="0"/>
              </a:rPr>
              <a:t>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анти-глатко-мишићна антитела </a:t>
            </a:r>
            <a:r>
              <a:rPr lang="x-none" dirty="0">
                <a:latin typeface="Arial" pitchFamily="34" charset="0"/>
                <a:cs typeface="Arial" pitchFamily="34" charset="0"/>
              </a:rPr>
              <a:t>су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повишена код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аутоимуних болести јетре.</a:t>
            </a: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Вирусне </a:t>
            </a:r>
            <a:r>
              <a:rPr lang="x-none" dirty="0">
                <a:latin typeface="Arial" pitchFamily="34" charset="0"/>
                <a:cs typeface="Arial" pitchFamily="34" charset="0"/>
              </a:rPr>
              <a:t>инфекције се детектују мерењем вирусних антигена и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 smtClean="0">
                <a:latin typeface="Arial" pitchFamily="34" charset="0"/>
                <a:cs typeface="Arial" pitchFamily="34" charset="0"/>
              </a:rPr>
              <a:t>одговарајућих </a:t>
            </a:r>
            <a:r>
              <a:rPr lang="x-none" dirty="0">
                <a:latin typeface="Arial" pitchFamily="34" charset="0"/>
                <a:cs typeface="Arial" pitchFamily="34" charset="0"/>
              </a:rPr>
              <a:t>антитела.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3688" y="-99392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347864" y="260648"/>
            <a:ext cx="284526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Протеини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плазме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48144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19872" y="332656"/>
            <a:ext cx="25801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Фактори коагулације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63688" y="-99392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05848" y="1053891"/>
            <a:ext cx="7958639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Већина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фактора коагулације се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синтетише </a:t>
            </a:r>
            <a:r>
              <a:rPr lang="x-none" dirty="0">
                <a:latin typeface="Arial" pitchFamily="34" charset="0"/>
                <a:cs typeface="Arial" pitchFamily="34" charset="0"/>
              </a:rPr>
              <a:t>у јетри. Ти протеини делују на каскадни начин при остваривању фибринског коагулума.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Најчешће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одређују</a:t>
            </a:r>
            <a:r>
              <a:rPr lang="x-none" dirty="0">
                <a:latin typeface="Arial" pitchFamily="34" charset="0"/>
                <a:cs typeface="Arial" pitchFamily="34" charset="0"/>
              </a:rPr>
              <a:t>: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протромбин (</a:t>
            </a:r>
            <a:r>
              <a:rPr lang="en-US" dirty="0"/>
              <a:t>II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чинилац),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проакцелирин (</a:t>
            </a:r>
            <a:r>
              <a:rPr lang="en-US" dirty="0"/>
              <a:t>V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чинилац) 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проконвертин (</a:t>
            </a:r>
            <a:r>
              <a:rPr lang="en-US" dirty="0"/>
              <a:t>VII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чинилац).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Нешто </a:t>
            </a:r>
            <a:r>
              <a:rPr lang="x-none" dirty="0">
                <a:latin typeface="Arial" pitchFamily="34" charset="0"/>
                <a:cs typeface="Arial" pitchFamily="34" charset="0"/>
              </a:rPr>
              <a:t>ређе се одређују: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антихемофилни </a:t>
            </a:r>
            <a:r>
              <a:rPr lang="x-none" dirty="0">
                <a:latin typeface="Arial" pitchFamily="34" charset="0"/>
                <a:cs typeface="Arial" pitchFamily="34" charset="0"/>
              </a:rPr>
              <a:t>фактор Б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/>
              <a:t>IX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чинилац),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Стуартов </a:t>
            </a:r>
            <a:r>
              <a:rPr lang="x-none" dirty="0">
                <a:latin typeface="Arial" pitchFamily="34" charset="0"/>
                <a:cs typeface="Arial" pitchFamily="34" charset="0"/>
              </a:rPr>
              <a:t>фактор (</a:t>
            </a:r>
            <a:r>
              <a:rPr lang="en-US" dirty="0">
                <a:latin typeface="Arial" pitchFamily="34" charset="0"/>
                <a:cs typeface="Arial" pitchFamily="34" charset="0"/>
              </a:rPr>
              <a:t>X </a:t>
            </a:r>
            <a:r>
              <a:rPr lang="x-none" dirty="0">
                <a:latin typeface="Arial" pitchFamily="34" charset="0"/>
                <a:cs typeface="Arial" pitchFamily="34" charset="0"/>
              </a:rPr>
              <a:t>чинилац) 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фибриноген (</a:t>
            </a:r>
            <a:r>
              <a:rPr lang="en-US" dirty="0"/>
              <a:t>I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фактор).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Пошто </a:t>
            </a:r>
            <a:r>
              <a:rPr lang="x-none" dirty="0">
                <a:latin typeface="Arial" pitchFamily="34" charset="0"/>
                <a:cs typeface="Arial" pitchFamily="34" charset="0"/>
              </a:rPr>
              <a:t>имају релативно кратак полуживот у плазми, нпр. ФВ само 12 -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14Н,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погодан су параметар хепатоцелуларне инсуфицијенције.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634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1680" y="-2738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19872" y="404664"/>
            <a:ext cx="2580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Фактори коагулације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5616" y="1443841"/>
            <a:ext cx="802838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Најчешће се користи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одређивање протромбинског времена (ПВ) по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Q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уицку,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јер тај тест зависи од чинилаца коагулације који се стварају у јетри.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Како </a:t>
            </a:r>
            <a:r>
              <a:rPr lang="x-none" dirty="0">
                <a:latin typeface="Arial" pitchFamily="34" charset="0"/>
                <a:cs typeface="Arial" pitchFamily="34" charset="0"/>
              </a:rPr>
              <a:t>синтеза </a:t>
            </a:r>
            <a:r>
              <a:rPr lang="en-US" dirty="0">
                <a:latin typeface="Arial" pitchFamily="34" charset="0"/>
                <a:cs typeface="Arial" pitchFamily="34" charset="0"/>
              </a:rPr>
              <a:t>II, VII i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X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фактора </a:t>
            </a:r>
            <a:r>
              <a:rPr lang="x-none" dirty="0">
                <a:latin typeface="Arial" pitchFamily="34" charset="0"/>
                <a:cs typeface="Arial" pitchFamily="34" charset="0"/>
              </a:rPr>
              <a:t>коагулације зависи од витамина К, продужено ПВ може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настати</a:t>
            </a:r>
            <a:r>
              <a:rPr lang="x-none" dirty="0">
                <a:latin typeface="Arial" pitchFamily="34" charset="0"/>
                <a:cs typeface="Arial" pitchFamily="34" charset="0"/>
              </a:rPr>
              <a:t>, не само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због хепатоцелуларне инсуфицијенције, већ и због дефицита липосолубилног витамина К. </a:t>
            </a: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Овај </a:t>
            </a:r>
            <a:r>
              <a:rPr lang="x-none" dirty="0">
                <a:latin typeface="Arial" pitchFamily="34" charset="0"/>
                <a:cs typeface="Arial" pitchFamily="34" charset="0"/>
              </a:rPr>
              <a:t>дефицит се виђа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код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поремећаја </a:t>
            </a:r>
            <a:r>
              <a:rPr lang="x-none" dirty="0">
                <a:latin typeface="Arial" pitchFamily="34" charset="0"/>
                <a:cs typeface="Arial" pitchFamily="34" charset="0"/>
              </a:rPr>
              <a:t>ресорпције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масти </a:t>
            </a:r>
            <a:r>
              <a:rPr lang="x-none" dirty="0">
                <a:latin typeface="Arial" pitchFamily="34" charset="0"/>
                <a:cs typeface="Arial" pitchFamily="34" charset="0"/>
              </a:rPr>
              <a:t>(нпр. дуготрајна холестаза) или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оштећење </a:t>
            </a:r>
            <a:r>
              <a:rPr lang="x-none" dirty="0">
                <a:latin typeface="Arial" pitchFamily="34" charset="0"/>
                <a:cs typeface="Arial" pitchFamily="34" charset="0"/>
              </a:rPr>
              <a:t>интестиналне флоре (нпр. употреба антибиотика и стерилизација цревне флоре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).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Парентералним давањем витамина К нормализује се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Квиково </a:t>
            </a:r>
            <a:r>
              <a:rPr lang="ru-RU" dirty="0">
                <a:latin typeface="Arial" pitchFamily="34" charset="0"/>
                <a:cs typeface="Arial" pitchFamily="34" charset="0"/>
              </a:rPr>
              <a:t>време за 24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– 48Н </a:t>
            </a:r>
            <a:r>
              <a:rPr lang="ru-RU" dirty="0">
                <a:latin typeface="Arial" pitchFamily="34" charset="0"/>
                <a:cs typeface="Arial" pitchFamily="34" charset="0"/>
              </a:rPr>
              <a:t>уколико је очувана синтетска функција јетре.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737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71600" y="692696"/>
            <a:ext cx="784887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Биохемијске </a:t>
            </a:r>
            <a:r>
              <a:rPr lang="ru-RU" dirty="0">
                <a:latin typeface="Arial" pitchFamily="34" charset="0"/>
                <a:cs typeface="Arial" pitchFamily="34" charset="0"/>
              </a:rPr>
              <a:t>анализе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имају кључну и вишеструку улогу  </a:t>
            </a:r>
            <a:r>
              <a:rPr lang="ru-RU" dirty="0">
                <a:latin typeface="Arial" pitchFamily="34" charset="0"/>
                <a:cs typeface="Arial" pitchFamily="34" charset="0"/>
              </a:rPr>
              <a:t>у дијагностици обољења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јетре: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За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 диференцијалну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дијагнозу </a:t>
            </a:r>
            <a:r>
              <a:rPr lang="x-none" dirty="0">
                <a:latin typeface="Arial" pitchFamily="34" charset="0"/>
                <a:cs typeface="Arial" pitchFamily="34" charset="0"/>
              </a:rPr>
              <a:t>болести јетре,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откривање степена оштећења</a:t>
            </a:r>
            <a:r>
              <a:rPr lang="x-none" dirty="0">
                <a:latin typeface="Arial" pitchFamily="34" charset="0"/>
                <a:cs typeface="Arial" pitchFamily="34" charset="0"/>
              </a:rPr>
              <a:t> јетре 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за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праћење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терапије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Основна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три поремећаја која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настају </a:t>
            </a:r>
            <a:r>
              <a:rPr lang="x-none" dirty="0">
                <a:latin typeface="Arial" pitchFamily="34" charset="0"/>
                <a:cs typeface="Arial" pitchFamily="34" charset="0"/>
              </a:rPr>
              <a:t>услед инсуфицијенције јетре су: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жутица, коагулопатија и енцефалопатија.</a:t>
            </a:r>
            <a:br>
              <a:rPr lang="x-none" b="1" dirty="0">
                <a:latin typeface="Arial" pitchFamily="34" charset="0"/>
                <a:cs typeface="Arial" pitchFamily="34" charset="0"/>
              </a:rPr>
            </a:br>
            <a:endParaRPr lang="x-none" b="1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Почетна испитивања функције јетре подразумевају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узимање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анамнезе </a:t>
            </a:r>
            <a:r>
              <a:rPr lang="x-none" dirty="0">
                <a:latin typeface="Arial" pitchFamily="34" charset="0"/>
                <a:cs typeface="Arial" pitchFamily="34" charset="0"/>
              </a:rPr>
              <a:t>(симптоми, фактори ризика,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пратеће болести</a:t>
            </a:r>
            <a:r>
              <a:rPr lang="x-none" dirty="0">
                <a:latin typeface="Arial" pitchFamily="34" charset="0"/>
                <a:cs typeface="Arial" pitchFamily="34" charset="0"/>
              </a:rPr>
              <a:t>, узимање лекова, изложеност хепатотоксинима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),</a:t>
            </a:r>
          </a:p>
          <a:p>
            <a:pPr marL="285750" indent="-285750">
              <a:buFont typeface="Arial" pitchFamily="34" charset="0"/>
              <a:buChar char="•"/>
            </a:pP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b="1" dirty="0" smtClean="0">
                <a:latin typeface="Arial" pitchFamily="34" charset="0"/>
                <a:cs typeface="Arial" pitchFamily="34" charset="0"/>
              </a:rPr>
              <a:t>преглед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пацијента (основни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преглед,спленомегалија</a:t>
            </a:r>
            <a:r>
              <a:rPr lang="x-none" dirty="0">
                <a:latin typeface="Arial" pitchFamily="34" charset="0"/>
                <a:cs typeface="Arial" pitchFamily="34" charset="0"/>
              </a:rPr>
              <a:t>, асцитес, промене на кожи код хроничне болести јетре) и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примена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алгоритама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у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дијагностици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.</a:t>
            </a: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23728" y="44624"/>
            <a:ext cx="5261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ФУНКЦИЈЕ ЈЕТРЕ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859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1680" y="-2738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71600" y="620688"/>
            <a:ext cx="81724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Синтеза уреје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је значајно смањена у последњем стадијуму болести јетре, а такође је и брзина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екскреције уреје урином смањена у односу на здраве.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У плазми се појављује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повишена концентрација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прекурсора уреје, амонијака и амино киселине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. Јавља се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смањена активност ензима који учествују у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синтези уреје.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Ово све указује на смањену способност јетре да метаболизује азот и синтетише уреју.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Код пацијената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са цирозом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уреја циклус не може ефикасно да инкорпорира вишак азота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 уреју.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x-none" b="1" dirty="0">
                <a:latin typeface="Arial" pitchFamily="34" charset="0"/>
                <a:cs typeface="Arial" pitchFamily="34" charset="0"/>
              </a:rPr>
              <a:t>Псеудохолинестераза ј</a:t>
            </a:r>
            <a:r>
              <a:rPr lang="x-none" dirty="0">
                <a:latin typeface="Arial" pitchFamily="34" charset="0"/>
                <a:cs typeface="Arial" pitchFamily="34" charset="0"/>
              </a:rPr>
              <a:t>е ензим који има клинички значај у диференцијалној дијагнози жутица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праћењу </a:t>
            </a:r>
            <a:r>
              <a:rPr lang="x-none" dirty="0">
                <a:latin typeface="Arial" pitchFamily="34" charset="0"/>
                <a:cs typeface="Arial" pitchFamily="34" charset="0"/>
              </a:rPr>
              <a:t>болести јетре.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Снижена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активност </a:t>
            </a:r>
            <a:r>
              <a:rPr lang="x-none" dirty="0">
                <a:latin typeface="Arial" pitchFamily="34" charset="0"/>
                <a:cs typeface="Arial" pitchFamily="34" charset="0"/>
              </a:rPr>
              <a:t>псеудохолинестеразе у серуму се јавља код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примарних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обољења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јетре (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вирусни хепатитис, цироза и тумори јетре</a:t>
            </a:r>
            <a:r>
              <a:rPr lang="x-none" dirty="0">
                <a:latin typeface="Arial" pitchFamily="34" charset="0"/>
                <a:cs typeface="Arial" pitchFamily="34" charset="0"/>
              </a:rPr>
              <a:t>) и код секундарних обољења јетре (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смањена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функција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срца</a:t>
            </a:r>
            <a:r>
              <a:rPr lang="x-none" dirty="0">
                <a:latin typeface="Arial" pitchFamily="34" charset="0"/>
                <a:cs typeface="Arial" pitchFamily="34" charset="0"/>
              </a:rPr>
              <a:t>).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 smtClean="0">
                <a:latin typeface="Arial" pitchFamily="34" charset="0"/>
                <a:cs typeface="Arial" pitchFamily="34" charset="0"/>
              </a:rPr>
              <a:t/>
            </a:r>
            <a:br>
              <a:rPr lang="x-none" dirty="0" smtClean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467801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505117"/>
            <a:ext cx="784887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Липиди нису специфични маркери </a:t>
            </a:r>
            <a:r>
              <a:rPr lang="x-none" dirty="0">
                <a:latin typeface="Arial" pitchFamily="34" charset="0"/>
                <a:cs typeface="Arial" pitchFamily="34" charset="0"/>
              </a:rPr>
              <a:t>за испитивању синтетске функције јетре. Промене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липидних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параметара </a:t>
            </a:r>
            <a:r>
              <a:rPr lang="x-none" dirty="0">
                <a:latin typeface="Arial" pitchFamily="34" charset="0"/>
                <a:cs typeface="Arial" pitchFamily="34" charset="0"/>
              </a:rPr>
              <a:t>код различитих болести јетре могу бити: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акутна обољења јетре - повишени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три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a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цилглицероли </a:t>
            </a:r>
            <a:r>
              <a:rPr lang="x-none" dirty="0">
                <a:latin typeface="Arial" pitchFamily="34" charset="0"/>
                <a:cs typeface="Arial" pitchFamily="34" charset="0"/>
              </a:rPr>
              <a:t>због снижене активност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хепатичне липазе</a:t>
            </a:r>
            <a:r>
              <a:rPr lang="x-none" dirty="0">
                <a:latin typeface="Arial" pitchFamily="34" charset="0"/>
                <a:cs typeface="Arial" pitchFamily="34" charset="0"/>
              </a:rPr>
              <a:t>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акутни хепатитис (вирусни, алкохолни)</a:t>
            </a:r>
            <a:r>
              <a:rPr lang="x-none" dirty="0">
                <a:latin typeface="Arial" pitchFamily="34" charset="0"/>
                <a:cs typeface="Arial" pitchFamily="34" charset="0"/>
              </a:rPr>
              <a:t> - одсуство </a:t>
            </a:r>
            <a:r>
              <a:rPr lang="el-GR" dirty="0">
                <a:latin typeface="Arial" pitchFamily="34" charset="0"/>
                <a:cs typeface="Arial" pitchFamily="34" charset="0"/>
              </a:rPr>
              <a:t>α </a:t>
            </a:r>
            <a:r>
              <a:rPr lang="x-none" dirty="0">
                <a:latin typeface="Arial" pitchFamily="34" charset="0"/>
                <a:cs typeface="Arial" pitchFamily="34" charset="0"/>
              </a:rPr>
              <a:t>и пре-</a:t>
            </a:r>
            <a:r>
              <a:rPr lang="el-GR" dirty="0">
                <a:latin typeface="Arial" pitchFamily="34" charset="0"/>
                <a:cs typeface="Arial" pitchFamily="34" charset="0"/>
              </a:rPr>
              <a:t>β </a:t>
            </a:r>
            <a:r>
              <a:rPr lang="x-none" dirty="0">
                <a:latin typeface="Arial" pitchFamily="34" charset="0"/>
                <a:cs typeface="Arial" pitchFamily="34" charset="0"/>
              </a:rPr>
              <a:t>липопротеинских фракција и широка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фракција</a:t>
            </a:r>
            <a:r>
              <a:rPr lang="x-none" dirty="0">
                <a:latin typeface="Arial" pitchFamily="34" charset="0"/>
                <a:cs typeface="Arial" pitchFamily="34" charset="0"/>
              </a:rPr>
              <a:t>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интра- и екстрахепатична холе</a:t>
            </a:r>
            <a:r>
              <a:rPr lang="x-none" dirty="0">
                <a:latin typeface="Arial" pitchFamily="34" charset="0"/>
                <a:cs typeface="Arial" pitchFamily="34" charset="0"/>
              </a:rPr>
              <a:t>стаза: повишен холестерол и повишени фосфолипиди;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опструктивна жутица </a:t>
            </a:r>
            <a:r>
              <a:rPr lang="x-none" dirty="0">
                <a:latin typeface="Arial" pitchFamily="34" charset="0"/>
                <a:cs typeface="Arial" pitchFamily="34" charset="0"/>
              </a:rPr>
              <a:t>- присуство патолошког липопротеина Лп-</a:t>
            </a:r>
            <a:r>
              <a:rPr lang="en-US" dirty="0">
                <a:latin typeface="Arial" pitchFamily="34" charset="0"/>
                <a:cs typeface="Arial" pitchFamily="34" charset="0"/>
              </a:rPr>
              <a:t>X;</a:t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/>
            </a:r>
            <a:br>
              <a:rPr lang="en-US" dirty="0">
                <a:latin typeface="Arial" pitchFamily="34" charset="0"/>
                <a:cs typeface="Arial" pitchFamily="34" charset="0"/>
              </a:rPr>
            </a:br>
            <a:r>
              <a:rPr lang="en-US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хроничне болести јетре са оштећењем хепатоцита </a:t>
            </a:r>
            <a:r>
              <a:rPr lang="x-none" dirty="0">
                <a:latin typeface="Arial" pitchFamily="34" charset="0"/>
                <a:cs typeface="Arial" pitchFamily="34" charset="0"/>
              </a:rPr>
              <a:t>- снижен холестерол због снижене синтезе;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опструкција жучних путева </a:t>
            </a:r>
            <a:r>
              <a:rPr lang="x-none" dirty="0">
                <a:latin typeface="Arial" pitchFamily="34" charset="0"/>
                <a:cs typeface="Arial" pitchFamily="34" charset="0"/>
              </a:rPr>
              <a:t>– повишен холестерол због смањене екскреције путем жучи.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91680" y="-27384"/>
            <a:ext cx="7200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    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синтетских функција јетре </a:t>
            </a:r>
            <a:br>
              <a:rPr lang="x-none" sz="2400" b="1" dirty="0">
                <a:latin typeface="Arial" pitchFamily="34" charset="0"/>
                <a:cs typeface="Arial" pitchFamily="34" charset="0"/>
              </a:rPr>
            </a:b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457365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9570"/>
            <a:ext cx="9906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Преципитационе и флокулационе пробе </a:t>
            </a:r>
            <a:endParaRPr lang="ru-RU" sz="2400" b="1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algn="ctr"/>
            <a:r>
              <a:rPr lang="ru-RU" sz="2400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(</a:t>
            </a:r>
            <a:r>
              <a:rPr lang="ru-RU" sz="2400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Лабилитетне методе)</a:t>
            </a:r>
            <a:endParaRPr lang="x-none" sz="2400" b="1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200" y="1371600"/>
            <a:ext cx="9351599" cy="50783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Хемијски </a:t>
            </a:r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агенси </a:t>
            </a: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који </a:t>
            </a:r>
            <a:r>
              <a:rPr lang="sr-Cyrl-RS" b="1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преципитрају </a:t>
            </a:r>
            <a:r>
              <a:rPr lang="sr-Cyrl-RS" b="1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серумске протеине </a:t>
            </a:r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називају се Лабилитетне </a:t>
            </a:r>
            <a:endParaRPr lang="sr-Cyrl-RS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пробе и </a:t>
            </a:r>
            <a:r>
              <a:rPr lang="ru-RU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заснивају </a:t>
            </a:r>
            <a:r>
              <a:rPr lang="ru-RU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се на откривању </a:t>
            </a:r>
            <a:r>
              <a:rPr lang="ru-RU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њихове смањене </a:t>
            </a:r>
            <a:r>
              <a:rPr lang="ru-RU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колоидне стабилности под </a:t>
            </a:r>
            <a:endParaRPr lang="ru-RU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r>
              <a:rPr lang="ru-RU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патолошким условима.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Показатељи промена у саставу протеина и липопротеина плазме и серума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Неспецифични за етиологију болести и поједине органе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Користе се при дијагнози болести јетре ( највећи број протеина се синтетише </a:t>
            </a:r>
          </a:p>
          <a:p>
            <a:r>
              <a:rPr lang="ru-RU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у јетри)</a:t>
            </a:r>
          </a:p>
          <a:p>
            <a:r>
              <a:rPr lang="ru-RU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и</a:t>
            </a:r>
            <a:r>
              <a:rPr lang="ru-RU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хроничних инфекција праћеним повећањем гама глобулина</a:t>
            </a:r>
          </a:p>
          <a:p>
            <a:endParaRPr lang="ru-RU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Најважније лабилитетне методе су</a:t>
            </a: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брзина седиментације еритроцита</a:t>
            </a: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 </a:t>
            </a:r>
            <a:r>
              <a:rPr lang="sr-Latn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W</a:t>
            </a:r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елтман-ов коагулациони </a:t>
            </a: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низ,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МцЛаган-ова </a:t>
            </a:r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тимол проба, </a:t>
            </a:r>
            <a:endParaRPr lang="sr-Cyrl-RS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сублимат </a:t>
            </a:r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тест, </a:t>
            </a:r>
            <a:endParaRPr lang="sr-Cyrl-RS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Таката </a:t>
            </a:r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реакција, </a:t>
            </a:r>
            <a:endParaRPr lang="sr-Cyrl-RS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кадмијум-сулфат </a:t>
            </a:r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реакција и </a:t>
            </a:r>
            <a:endParaRPr lang="sr-Cyrl-RS" dirty="0" smtClean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r-Cyrl-RS" dirty="0" smtClean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цефалин-холестерол </a:t>
            </a:r>
            <a:r>
              <a:rPr lang="sr-Cyrl-RS" dirty="0"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реакција.</a:t>
            </a:r>
            <a:endParaRPr lang="ru-RU" dirty="0"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endParaRPr lang="sr-Latn-RS" dirty="0">
              <a:latin typeface="Arial Unicode MS" panose="020B0604020202020204" pitchFamily="34" charset="-128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6585696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609600"/>
            <a:ext cx="883920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МацЛаган-ова тимол </a:t>
            </a: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проба (</a:t>
            </a:r>
            <a:r>
              <a:rPr lang="sr-Latn-RS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MacLagan-ova</a:t>
            </a:r>
            <a:r>
              <a:rPr lang="sr-Cyrl-RS" sz="2400" b="1" dirty="0" smtClean="0"/>
              <a:t>)</a:t>
            </a:r>
          </a:p>
          <a:p>
            <a:endParaRPr lang="ru-RU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Серум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здравих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особа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се измеша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са засићеним пуферованим раствором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тимола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у односу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1:60 и 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незнатно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се замутити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Патолошки серум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са тимолом,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рецимо од особа које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болују од хепатитиса ће се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знатно замутити. </a:t>
            </a:r>
          </a:p>
          <a:p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Интензитет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овако насталог замућења упоређује се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од ока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фотометријски. </a:t>
            </a: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Механизам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тимол реакције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може бити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условљен повећаним садржајем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в-глобулина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или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порасту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липопротеина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односно порасту п-глобулинске фракције. 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Овај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тест омогућава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да се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открије поремећена функција јетре, а поготову ако је поремећај последица хепатитиса.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Флокулационепробе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имају све мањи значај у испитивању функције јетре јер се предност даје савременим методама</a:t>
            </a:r>
            <a:b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дијагностике и новим биохемијским маркерима.</a:t>
            </a:r>
            <a:endParaRPr lang="sr-Latn-R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272826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1628" y="-171400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/>
              <a:t/>
            </a:r>
            <a:br>
              <a:rPr lang="x-none" dirty="0"/>
            </a:br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метаболичке функције јетре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764704"/>
            <a:ext cx="78488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Користе </a:t>
            </a:r>
            <a:r>
              <a:rPr lang="ru-RU" dirty="0">
                <a:latin typeface="Arial" pitchFamily="34" charset="0"/>
                <a:cs typeface="Arial" pitchFamily="34" charset="0"/>
              </a:rPr>
              <a:t>се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испитивања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метаболизама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амонијака, угљених хидрата и ксенобиотика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                                 Метаболизам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амонијака</a:t>
            </a:r>
            <a:br>
              <a:rPr lang="x-none" b="1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/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dirty="0">
                <a:latin typeface="Arial" pitchFamily="34" charset="0"/>
                <a:cs typeface="Arial" pitchFamily="34" charset="0"/>
              </a:rPr>
              <a:t>В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исока </a:t>
            </a:r>
            <a:r>
              <a:rPr lang="ru-RU" dirty="0">
                <a:latin typeface="Arial" pitchFamily="34" charset="0"/>
                <a:cs typeface="Arial" pitchFamily="34" charset="0"/>
              </a:rPr>
              <a:t>концентрација амонијака у порталној вени (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5-10 пута </a:t>
            </a:r>
            <a:r>
              <a:rPr lang="ru-RU" dirty="0">
                <a:latin typeface="Arial" pitchFamily="34" charset="0"/>
                <a:cs typeface="Arial" pitchFamily="34" charset="0"/>
              </a:rPr>
              <a:t>већа него у системској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циркулацији) је резултат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деловања бактеријских протеаза, уреаза и амино оксидаза у колону </a:t>
            </a:r>
            <a:r>
              <a:rPr lang="ru-RU" dirty="0">
                <a:latin typeface="Arial" pitchFamily="34" charset="0"/>
                <a:cs typeface="Arial" pitchFamily="34" charset="0"/>
              </a:rPr>
              <a:t>као и амонијака који се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ослобађа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хидролизом глутамина у танком и у дебелом цреву</a:t>
            </a:r>
            <a:r>
              <a:rPr lang="ru-RU" dirty="0">
                <a:latin typeface="Arial" pitchFamily="34" charset="0"/>
                <a:cs typeface="Arial" pitchFamily="34" charset="0"/>
              </a:rPr>
              <a:t>.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Код </a:t>
            </a:r>
            <a:r>
              <a:rPr lang="ru-RU" dirty="0">
                <a:latin typeface="Arial" pitchFamily="34" charset="0"/>
                <a:cs typeface="Arial" pitchFamily="34" charset="0"/>
              </a:rPr>
              <a:t>здравих особа се највећа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количина амонијака </a:t>
            </a:r>
            <a:r>
              <a:rPr lang="ru-RU" dirty="0">
                <a:latin typeface="Arial" pitchFamily="34" charset="0"/>
                <a:cs typeface="Arial" pitchFamily="34" charset="0"/>
              </a:rPr>
              <a:t>из порталне вене метаболизује у Кребс-Хенселеит-овом циклусу (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уреја циклус) при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првом проласку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кроз јетру</a:t>
            </a:r>
            <a:r>
              <a:rPr lang="ru-RU" dirty="0">
                <a:latin typeface="Arial" pitchFamily="34" charset="0"/>
                <a:cs typeface="Arial" pitchFamily="34" charset="0"/>
              </a:rPr>
              <a:t>, делом у митохондријама, а делом у цитосолу хепатоцита</a:t>
            </a:r>
            <a:r>
              <a:rPr lang="ru-RU" dirty="0" smtClean="0"/>
              <a:t>.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x-none" dirty="0">
                <a:latin typeface="Arial" pitchFamily="34" charset="0"/>
                <a:cs typeface="Arial" pitchFamily="34" charset="0"/>
              </a:rPr>
              <a:t>Синтетисана уреја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је нетоксично </a:t>
            </a:r>
            <a:r>
              <a:rPr lang="x-none" dirty="0">
                <a:latin typeface="Arial" pitchFamily="34" charset="0"/>
                <a:cs typeface="Arial" pitchFamily="34" charset="0"/>
              </a:rPr>
              <a:t>једињење које се елиминише урином.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478058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41628" y="-171400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/>
              <a:t/>
            </a:r>
            <a:br>
              <a:rPr lang="x-none" dirty="0"/>
            </a:br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метаболичке функције јетре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131840" y="567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Метаболизам амонијака</a:t>
            </a:r>
            <a:br>
              <a:rPr lang="x-none" b="1" dirty="0"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43608" y="1244089"/>
            <a:ext cx="79928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Клинички значај одређивања амонијака је 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откривању урођених дефеката ензима укључених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у циклусу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уреје, као и у откривању тешких обољења јетре</a:t>
            </a:r>
            <a:r>
              <a:rPr lang="x-none" dirty="0">
                <a:latin typeface="Arial" pitchFamily="34" charset="0"/>
                <a:cs typeface="Arial" pitchFamily="34" charset="0"/>
              </a:rPr>
              <a:t>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b="1" dirty="0" smtClean="0">
                <a:latin typeface="Arial" pitchFamily="34" charset="0"/>
                <a:cs typeface="Arial" pitchFamily="34" charset="0"/>
              </a:rPr>
              <a:t>Хиперамонемија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показује токсичне ефекте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на ЦНС</a:t>
            </a:r>
            <a:r>
              <a:rPr lang="x-none" dirty="0">
                <a:latin typeface="Arial" pitchFamily="34" charset="0"/>
                <a:cs typeface="Arial" pitchFamily="34" charset="0"/>
              </a:rPr>
              <a:t>. Постоје бројни урођени и стечени узроци хиперамонемије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Хиперамонемија </a:t>
            </a:r>
            <a:r>
              <a:rPr lang="ru-RU" dirty="0">
                <a:latin typeface="Arial" pitchFamily="34" charset="0"/>
                <a:cs typeface="Arial" pitchFamily="34" charset="0"/>
              </a:rPr>
              <a:t>код урођених дефеката циклуса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уреје: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4677206"/>
              </p:ext>
            </p:extLst>
          </p:nvPr>
        </p:nvGraphicFramePr>
        <p:xfrm>
          <a:off x="1607840" y="3933056"/>
          <a:ext cx="728464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2320"/>
                <a:gridCol w="3642320"/>
              </a:tblGrid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Тип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Ензимски дефект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Хиперамонемија </a:t>
                      </a:r>
                      <a:r>
                        <a:rPr lang="en-US" dirty="0" smtClean="0"/>
                        <a:t>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Карбамоил фосфат</a:t>
                      </a:r>
                      <a:r>
                        <a:rPr lang="x-none" baseline="0" dirty="0" smtClean="0"/>
                        <a:t> синтетаза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smtClean="0"/>
                        <a:t>Хиперамонемија </a:t>
                      </a:r>
                      <a:r>
                        <a:rPr lang="en-US" dirty="0" smtClean="0"/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Орнитит транскарбамоилаза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Цитрулинемија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Аргинино сукцинат синтетаза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Аргинино-сукцинурија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Аргинино сукцинат лиаза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x-none" dirty="0" smtClean="0"/>
                        <a:t>Хипераргинемија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Аргиназа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8344671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0070" y="1668864"/>
            <a:ext cx="807393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Arial" pitchFamily="34" charset="0"/>
                <a:cs typeface="Arial" pitchFamily="34" charset="0"/>
              </a:rPr>
              <a:t>Стечена хиперамонемија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н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аст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аје </a:t>
            </a:r>
            <a:r>
              <a:rPr lang="ru-RU" dirty="0">
                <a:latin typeface="Arial" pitchFamily="34" charset="0"/>
                <a:cs typeface="Arial" pitchFamily="34" charset="0"/>
              </a:rPr>
              <a:t>као последица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узнапредовале болести јетре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(хронична) или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услед 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оштећења бубрега.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latin typeface="Arial" pitchFamily="34" charset="0"/>
                <a:cs typeface="Arial" pitchFamily="34" charset="0"/>
              </a:rPr>
              <a:t>Хепатична енцефалопатија код пацијента са цирозом </a:t>
            </a:r>
            <a:r>
              <a:rPr lang="ru-RU" dirty="0">
                <a:latin typeface="Arial" pitchFamily="34" charset="0"/>
                <a:cs typeface="Arial" pitchFamily="34" charset="0"/>
              </a:rPr>
              <a:t>је често удружена са крварењем у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GIT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-у које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повећава продукцију амонијака </a:t>
            </a:r>
            <a:r>
              <a:rPr lang="ru-RU" dirty="0">
                <a:latin typeface="Arial" pitchFamily="34" charset="0"/>
                <a:cs typeface="Arial" pitchFamily="34" charset="0"/>
              </a:rPr>
              <a:t>бактеријским метаболизмом протеина крви у колону и последичног</a:t>
            </a:r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повећања </a:t>
            </a:r>
            <a:r>
              <a:rPr lang="ru-RU" dirty="0">
                <a:latin typeface="Arial" pitchFamily="34" charset="0"/>
                <a:cs typeface="Arial" pitchFamily="34" charset="0"/>
              </a:rPr>
              <a:t>амонијака у циркулацији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ru-RU" dirty="0"/>
              <a:t> </a:t>
            </a:r>
            <a:r>
              <a:rPr lang="ru-RU" dirty="0">
                <a:latin typeface="Arial" pitchFamily="34" charset="0"/>
                <a:cs typeface="Arial" pitchFamily="34" charset="0"/>
              </a:rPr>
              <a:t>Како је цироза удружена и са порто-системским шантом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смањује се клиренс амонијака који доводи до</a:t>
            </a:r>
            <a:br>
              <a:rPr lang="ru-RU" b="1" dirty="0"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atin typeface="Arial" pitchFamily="34" charset="0"/>
                <a:cs typeface="Arial" pitchFamily="34" charset="0"/>
              </a:rPr>
              <a:t>хиперамонемије.</a:t>
            </a:r>
          </a:p>
          <a:p>
            <a:endParaRPr lang="ru-RU" b="1" dirty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Најчешћа метода </a:t>
            </a:r>
            <a:r>
              <a:rPr lang="ru-RU" dirty="0">
                <a:latin typeface="Arial" pitchFamily="34" charset="0"/>
                <a:cs typeface="Arial" pitchFamily="34" charset="0"/>
              </a:rPr>
              <a:t>за одређивање амонијака у телесним течностима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је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ензимска метода са глутамат- дехидрогеназом.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41628" y="-171400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/>
              <a:t/>
            </a:r>
            <a:br>
              <a:rPr lang="x-none" dirty="0"/>
            </a:br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метаболичке функције јетре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1840" y="567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Метаболизам амонијака</a:t>
            </a:r>
            <a:br>
              <a:rPr lang="x-none" b="1" dirty="0"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418665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1556792"/>
            <a:ext cx="810039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Тест толеранције амонијака се користи за утврђивање поремећаја у порталном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крвотоку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(анастомозе</a:t>
            </a:r>
            <a:r>
              <a:rPr lang="x-none" dirty="0">
                <a:latin typeface="Arial" pitchFamily="34" charset="0"/>
                <a:cs typeface="Arial" pitchFamily="34" charset="0"/>
              </a:rPr>
              <a:t>).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Нормална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концентрација амонијака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у плазми је 35 </a:t>
            </a:r>
            <a:r>
              <a:rPr lang="el-GR" b="1" dirty="0">
                <a:latin typeface="Arial" pitchFamily="34" charset="0"/>
                <a:cs typeface="Arial" pitchFamily="34" charset="0"/>
              </a:rPr>
              <a:t>μ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мол/L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. </a:t>
            </a:r>
            <a:r>
              <a:rPr lang="x-none" dirty="0">
                <a:latin typeface="Arial" pitchFamily="34" charset="0"/>
                <a:cs typeface="Arial" pitchFamily="34" charset="0"/>
              </a:rPr>
              <a:t>Тест се изводи тако што се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врши мерење </a:t>
            </a:r>
            <a:r>
              <a:rPr lang="x-none" dirty="0">
                <a:latin typeface="Arial" pitchFamily="34" charset="0"/>
                <a:cs typeface="Arial" pitchFamily="34" charset="0"/>
              </a:rPr>
              <a:t>концентрације амонијака у плазми пре и после давања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амонијум хлорида</a:t>
            </a:r>
            <a:r>
              <a:rPr lang="x-none" dirty="0">
                <a:latin typeface="Arial" pitchFamily="34" charset="0"/>
                <a:cs typeface="Arial" pitchFamily="34" charset="0"/>
              </a:rPr>
              <a:t>.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Уколико </a:t>
            </a:r>
            <a:r>
              <a:rPr lang="x-none" dirty="0">
                <a:latin typeface="Arial" pitchFamily="34" charset="0"/>
                <a:cs typeface="Arial" pitchFamily="34" charset="0"/>
              </a:rPr>
              <a:t>се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добије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нагло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повећање концентрације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после примене амонијум хлорида то значи да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портална крв заобилази </a:t>
            </a:r>
            <a:r>
              <a:rPr lang="x-none" b="1" dirty="0" smtClean="0">
                <a:latin typeface="Arial" pitchFamily="34" charset="0"/>
                <a:cs typeface="Arial" pitchFamily="34" charset="0"/>
              </a:rPr>
              <a:t>јетру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x-none" dirty="0">
                <a:latin typeface="Arial" pitchFamily="34" charset="0"/>
                <a:cs typeface="Arial" pitchFamily="34" charset="0"/>
              </a:rPr>
              <a:t>самим тим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изостаје детоксикација амонијака у јетри у циклусу уреје.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41628" y="-171400"/>
            <a:ext cx="777686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/>
              <a:t/>
            </a:r>
            <a:br>
              <a:rPr lang="x-none" dirty="0"/>
            </a:br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метаболичке функције јетре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1840" y="56726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x-none" b="1" dirty="0">
                <a:latin typeface="Arial" pitchFamily="34" charset="0"/>
                <a:cs typeface="Arial" pitchFamily="34" charset="0"/>
              </a:rPr>
              <a:t>Метаболизам амонијака</a:t>
            </a:r>
            <a:br>
              <a:rPr lang="x-none" b="1" dirty="0">
                <a:latin typeface="Arial" pitchFamily="34" charset="0"/>
                <a:cs typeface="Arial" pitchFamily="34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987458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000" y="44624"/>
            <a:ext cx="84394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Промене основних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биохемијских маркера који се користе у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дијагностици  различитих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обољења јетре.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34480" y="838200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Две најважније акутне болести јетре су: акутни хепатитис и холестаза. Хронична оштећења јетре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су хронични </a:t>
            </a:r>
            <a:r>
              <a:rPr lang="x-none" dirty="0">
                <a:latin typeface="Arial" pitchFamily="34" charset="0"/>
                <a:cs typeface="Arial" pitchFamily="34" charset="0"/>
              </a:rPr>
              <a:t>хепатитис, а компликације које су последица дуготрајног хеаптитиса су цироза 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хепатоцелуларни карцином</a:t>
            </a:r>
            <a:r>
              <a:rPr lang="x-none" dirty="0">
                <a:latin typeface="Arial" pitchFamily="34" charset="0"/>
                <a:cs typeface="Arial" pitchFamily="34" charset="0"/>
              </a:rPr>
              <a:t>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9104021"/>
              </p:ext>
            </p:extLst>
          </p:nvPr>
        </p:nvGraphicFramePr>
        <p:xfrm>
          <a:off x="381000" y="1905000"/>
          <a:ext cx="8560566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209"/>
                <a:gridCol w="1273473"/>
                <a:gridCol w="1273473"/>
                <a:gridCol w="1249889"/>
                <a:gridCol w="1426761"/>
                <a:gridCol w="1426761"/>
              </a:tblGrid>
              <a:tr h="1066800">
                <a:tc>
                  <a:txBody>
                    <a:bodyPr/>
                    <a:lstStyle/>
                    <a:p>
                      <a:r>
                        <a:rPr lang="x-none" dirty="0" smtClean="0"/>
                        <a:t>Биохемијски маркер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Акутни хепатитис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Хронични</a:t>
                      </a:r>
                      <a:r>
                        <a:rPr lang="x-none" baseline="0" dirty="0" smtClean="0"/>
                        <a:t> хепатитис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Цироза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Холестаза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x-none" dirty="0" smtClean="0"/>
                        <a:t>Малигне болести</a:t>
                      </a:r>
                      <a:endParaRPr lang="en-US" dirty="0"/>
                    </a:p>
                  </a:txBody>
                  <a:tcPr/>
                </a:tc>
              </a:tr>
              <a:tr h="574431">
                <a:tc>
                  <a:txBody>
                    <a:bodyPr/>
                    <a:lstStyle/>
                    <a:p>
                      <a:r>
                        <a:rPr lang="x-none" dirty="0" smtClean="0"/>
                        <a:t>Билирубин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↑↑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↑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↑или ↑↑↑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Н</a:t>
                      </a:r>
                      <a:br>
                        <a:rPr lang="ru-RU" dirty="0" smtClean="0"/>
                      </a:br>
                      <a:endParaRPr lang="en-US" dirty="0"/>
                    </a:p>
                  </a:txBody>
                  <a:tcPr/>
                </a:tc>
              </a:tr>
              <a:tr h="328246">
                <a:tc>
                  <a:txBody>
                    <a:bodyPr/>
                    <a:lstStyle/>
                    <a:p>
                      <a:r>
                        <a:rPr lang="x-none" dirty="0" smtClean="0"/>
                        <a:t>Трансаминазе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↑↑↑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↑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↑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 или ↑</a:t>
                      </a:r>
                      <a:endParaRPr lang="en-US" dirty="0" smtClean="0"/>
                    </a:p>
                  </a:txBody>
                  <a:tcPr/>
                </a:tc>
              </a:tr>
              <a:tr h="574431">
                <a:tc>
                  <a:txBody>
                    <a:bodyPr/>
                    <a:lstStyle/>
                    <a:p>
                      <a:r>
                        <a:rPr lang="x-none" dirty="0" smtClean="0"/>
                        <a:t>Алкална фостатаза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↑↑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↑↑↑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↑↑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574431">
                <a:tc>
                  <a:txBody>
                    <a:bodyPr/>
                    <a:lstStyle/>
                    <a:p>
                      <a:r>
                        <a:rPr lang="x-none" dirty="0" smtClean="0"/>
                        <a:t>Албумин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Н</a:t>
                      </a:r>
                      <a:br>
                        <a:rPr lang="ru-RU" dirty="0" smtClean="0"/>
                      </a:b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↓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↓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  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↓</a:t>
                      </a:r>
                      <a:endParaRPr lang="en-US" dirty="0"/>
                    </a:p>
                  </a:txBody>
                  <a:tcPr/>
                </a:tc>
              </a:tr>
              <a:tr h="574431">
                <a:tc>
                  <a:txBody>
                    <a:bodyPr/>
                    <a:lstStyle/>
                    <a:p>
                      <a:r>
                        <a:rPr lang="x-none" dirty="0" smtClean="0"/>
                        <a:t>Гамма</a:t>
                      </a:r>
                      <a:r>
                        <a:rPr lang="x-none" baseline="0" dirty="0" smtClean="0"/>
                        <a:t> глобулини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 smtClean="0"/>
                        <a:t>Н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 smtClean="0"/>
                        <a:t>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x-none" dirty="0" smtClean="0"/>
                        <a:t>↑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smtClean="0"/>
                        <a:t>Н</a:t>
                      </a:r>
                      <a:endParaRPr lang="en-US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x-none" dirty="0" smtClean="0"/>
                        <a:t>Н</a:t>
                      </a:r>
                      <a:endParaRPr lang="en-US" dirty="0" smtClean="0"/>
                    </a:p>
                  </a:txBody>
                  <a:tcPr/>
                </a:tc>
              </a:tr>
              <a:tr h="574431">
                <a:tc>
                  <a:txBody>
                    <a:bodyPr/>
                    <a:lstStyle/>
                    <a:p>
                      <a:r>
                        <a:rPr lang="x-none" dirty="0" smtClean="0"/>
                        <a:t>Протромбинско</a:t>
                      </a:r>
                      <a:r>
                        <a:rPr lang="x-none" baseline="0" dirty="0" smtClean="0"/>
                        <a:t> време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↑</a:t>
                      </a:r>
                      <a:r>
                        <a:rPr lang="ru-RU" sz="1600" baseline="30000" dirty="0" smtClean="0"/>
                        <a:t>а</a:t>
                      </a:r>
                      <a:endParaRPr lang="en-US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Н или ↑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 или ↑</a:t>
                      </a:r>
                      <a:r>
                        <a:rPr lang="ru-RU" sz="1600" baseline="30000" dirty="0" smtClean="0"/>
                        <a:t>а</a:t>
                      </a:r>
                      <a:endParaRPr lang="en-US" sz="1600" baseline="30000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 или ↑</a:t>
                      </a:r>
                      <a:r>
                        <a:rPr lang="ru-RU" sz="1600" baseline="30000" dirty="0" smtClean="0"/>
                        <a:t>б</a:t>
                      </a:r>
                      <a:endParaRPr lang="en-US" sz="1600" baseline="30000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           Н </a:t>
                      </a:r>
                      <a:endParaRPr lang="en-US" sz="1600" baseline="30000" dirty="0" smtClean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2392824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762000"/>
            <a:ext cx="9144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Пацијенткиња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стара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66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година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први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пут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хоспитализована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Интерној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клиници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Одељењу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гастроентерохепатологије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због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болова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стомаку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</a:t>
            </a:r>
            <a:r>
              <a:rPr kumimoji="0" lang="sr-Cyrl-C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нине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га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ђ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повра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ћ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непријатног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осе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ћ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аја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сув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оћ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пецкања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 о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суво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ћ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уста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лабораторијским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анализама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доминирала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убрзана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седиментација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94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првом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сату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референтне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вредности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11/20),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број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леукоцита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кретао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2,9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3,9 x 109/Л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референтне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4-9 x 109/Л),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концентрација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хемоглобина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била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распону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од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102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109г/Л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референтне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110-170 г/Л),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укупни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билирубин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био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пови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ен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36,6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ммол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/Л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референтне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2-21,0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ммол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/Л), а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директни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14,0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ммол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/Л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референтневредности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0,1-3,4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ммол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/Л),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глутамат-оксалацетат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трансаминазе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ГОТ (АСТ)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91 У/Л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референтне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40У/Л),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глутамат-пируват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трансаминазе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ГПТ (АЛТ)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89 У/Л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референтне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40 У/Л),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алкалне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фосфатазе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332 У/Л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референтне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вредности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104 У/Л)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гама-глутамил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трансферазе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ГГТ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546 У/Л (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референтне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вредности35 У/Л)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као и хуперлипидемија. Вредности вирусолошких маркера су били негативни.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Х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ематолог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који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је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консултован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због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пореме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ћ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аја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у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крвној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слици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испита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о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је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и М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компонент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у 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налаз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нормалан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). 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И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муноло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ш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к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е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анализ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е 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антинуклеарна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антитела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антимитохондријална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антитела,антитела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на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глатку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мускулатуру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имуноглобулини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Г,</a:t>
            </a:r>
            <a:b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имуноглобулини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М,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су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били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пови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ш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ени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док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су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вредности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имуноглобулина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А, Ц3 и Ц4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биле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у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границама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референтних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вредности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С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ви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туморски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маркеру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су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били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у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реферетним</a:t>
            </a:r>
            <a:r>
              <a:rPr lang="en-U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ea typeface="Calibri" pitchFamily="34" charset="0"/>
                <a:cs typeface="Arial" pitchFamily="34" charset="0"/>
              </a:rPr>
              <a:t>вредностима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sr-Cyrl-C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0"/>
            <a:ext cx="226491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sz="2000" u="sng" dirty="0" smtClean="0">
                <a:latin typeface="Arial" pitchFamily="34" charset="0"/>
                <a:cs typeface="Arial" pitchFamily="34" charset="0"/>
              </a:rPr>
              <a:t>Приказ случаја 1: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43608" y="688042"/>
            <a:ext cx="799288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У циљу постављања </a:t>
            </a:r>
            <a:r>
              <a:rPr lang="x-none" dirty="0">
                <a:latin typeface="Arial" pitchFamily="34" charset="0"/>
                <a:cs typeface="Arial" pitchFamily="34" charset="0"/>
              </a:rPr>
              <a:t>егзактне дијагнозе обољења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јетре (клинички ентитет), јасног дефинисања тежине обољења, предвиђања </a:t>
            </a:r>
            <a:r>
              <a:rPr lang="x-none" dirty="0">
                <a:latin typeface="Arial" pitchFamily="34" charset="0"/>
                <a:cs typeface="Arial" pitchFamily="34" charset="0"/>
              </a:rPr>
              <a:t>еволуције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болести и доношење </a:t>
            </a:r>
            <a:r>
              <a:rPr lang="x-none" dirty="0">
                <a:latin typeface="Arial" pitchFamily="34" charset="0"/>
                <a:cs typeface="Arial" pitchFamily="34" charset="0"/>
              </a:rPr>
              <a:t>одлуке о неопходности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терапије: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одабрати </a:t>
            </a:r>
            <a:r>
              <a:rPr lang="ru-RU" dirty="0">
                <a:latin typeface="Arial" pitchFamily="34" charset="0"/>
                <a:cs typeface="Arial" pitchFamily="34" charset="0"/>
              </a:rPr>
              <a:t>анализе које обухватају што више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различитих функција </a:t>
            </a:r>
            <a:r>
              <a:rPr lang="ru-RU" dirty="0">
                <a:latin typeface="Arial" pitchFamily="34" charset="0"/>
                <a:cs typeface="Arial" pitchFamily="34" charset="0"/>
              </a:rPr>
              <a:t>јетре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понављати</a:t>
            </a:r>
            <a:r>
              <a:rPr lang="ru-RU" dirty="0">
                <a:latin typeface="Arial" pitchFamily="34" charset="0"/>
                <a:cs typeface="Arial" pitchFamily="34" charset="0"/>
              </a:rPr>
              <a:t> их како би се могао динамички пратити ток обољења и</a:t>
            </a: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b="1" dirty="0">
                <a:latin typeface="Arial" pitchFamily="34" charset="0"/>
                <a:cs typeface="Arial" pitchFamily="34" charset="0"/>
              </a:rPr>
              <a:t>процењивати</a:t>
            </a:r>
            <a:r>
              <a:rPr lang="ru-RU" dirty="0">
                <a:latin typeface="Arial" pitchFamily="34" charset="0"/>
                <a:cs typeface="Arial" pitchFamily="34" charset="0"/>
              </a:rPr>
              <a:t> их увек у корелацији са целокупном клиничком  сликом, имајући у виду и могућност лабораторијске грешке.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Постоји више од </a:t>
            </a:r>
            <a:r>
              <a:rPr lang="ru-RU" b="1" dirty="0">
                <a:latin typeface="Arial" pitchFamily="34" charset="0"/>
                <a:cs typeface="Arial" pitchFamily="34" charset="0"/>
              </a:rPr>
              <a:t>200 различитих клиничко - хемијских метода </a:t>
            </a:r>
            <a:r>
              <a:rPr lang="ru-RU" dirty="0">
                <a:latin typeface="Arial" pitchFamily="34" charset="0"/>
                <a:cs typeface="Arial" pitchFamily="34" charset="0"/>
              </a:rPr>
              <a:t>које служе за дијагностиковање обољења јетре и жучних путева.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  <a:p>
            <a:r>
              <a:rPr lang="ru-RU" dirty="0">
                <a:latin typeface="Arial" pitchFamily="34" charset="0"/>
                <a:cs typeface="Arial" pitchFamily="34" charset="0"/>
              </a:rPr>
              <a:t>Неки од њих као што су тестови замућења су одбачени као неспецифични 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аст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арели</a:t>
            </a:r>
            <a:r>
              <a:rPr lang="ru-RU" dirty="0">
                <a:latin typeface="Arial" pitchFamily="34" charset="0"/>
                <a:cs typeface="Arial" pitchFamily="34" charset="0"/>
              </a:rPr>
              <a:t>. Међутим, и даље постоји превише метода, тако да је селекција неопходна, између осталог и из финансијских разлога.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123728" y="44624"/>
            <a:ext cx="5261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ФУНКЦИЈЕ ЈЕТРЕ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7349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264915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sz="2000" u="sng" dirty="0" smtClean="0">
                <a:latin typeface="Arial" pitchFamily="34" charset="0"/>
                <a:cs typeface="Arial" pitchFamily="34" charset="0"/>
              </a:rPr>
              <a:t>Приказ случаја 1:</a:t>
            </a:r>
          </a:p>
          <a:p>
            <a:endParaRPr lang="en-US" dirty="0"/>
          </a:p>
        </p:txBody>
      </p:sp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0" y="685800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Ултразву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налаз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абдомена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показао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уве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ћ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ану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јетру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паренхима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без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фокалних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промена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без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дилатације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интрахепати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екстрахепати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путева.Слезинаје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била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уве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ћ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краниокаудалног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промера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160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ра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ђ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перкутана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пункциона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биопсија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десног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ња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јетре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Мегхинијевом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методом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П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оказана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умерена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иреност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порталних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простора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који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уклопљени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</a:t>
            </a:r>
            <a:b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</a:b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умерено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ш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ироке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везивне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септе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лаком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умереном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лимфоцитном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а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ђ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неутрофилном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инфилтрацијом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доста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плазмоцита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граници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паренхиму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</a:t>
            </a:r>
            <a:r>
              <a:rPr kumimoji="0" lang="sr-Cyrl-C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грани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запаљењем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хепати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ног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ткива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јаког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интензитета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ве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ћ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порталних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простора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недостајали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су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билијарни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дуктуси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док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појединим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били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умно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ени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У</a:t>
            </a:r>
            <a:r>
              <a:rPr kumimoji="0" lang="sr-Cyrl-CS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паренхиму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постојала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лака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целуларна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каналикуларна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холестаза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око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везивних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септума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акумулацијом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протеина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и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бакра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Подру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ја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фокалне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некрозе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била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су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ретка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а у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синусоидима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су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ђ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ене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умно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ж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ене</a:t>
            </a:r>
            <a:r>
              <a:rPr lang="sr-Cyrl-CS" dirty="0" smtClean="0"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Купферове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sr-Cyrl-C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ћ</a:t>
            </a:r>
            <a:r>
              <a:rPr kumimoji="0" lang="en-US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елије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0" y="4267200"/>
            <a:ext cx="8915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Питања:</a:t>
            </a:r>
          </a:p>
          <a:p>
            <a:pPr marL="342900" indent="-342900">
              <a:buAutoNum type="arabicPeriod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Које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/која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обољење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/а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је/су праћени наведеним тегобама, симптомима, лабораторијским и патохистолошким анализама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?</a:t>
            </a: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CS" dirty="0" smtClean="0">
                <a:latin typeface="Arial" pitchFamily="34" charset="0"/>
                <a:cs typeface="Arial" pitchFamily="34" charset="0"/>
              </a:rPr>
              <a:t>Промене којих биохемијских маркера се користе за дијагнозу овог обољења јетре и зашто?</a:t>
            </a: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28600" y="612845"/>
            <a:ext cx="8763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Мушко новорођенче у доби од 21 дана, иктеричне коже и видљивих слузница,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примљено је у Клинику за дјечје болести  КБЦ-а . У лабораторијским налазима 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крви уочавају се 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повишене вредност укупног и некоњугованога билирубина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без знакова хемолизе. Уз фототерапију укључује се  и терапија фенобарбитоном, која не доводи до пада вредности билирубина, те колестирамином. Вредности 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укупног билирубина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кретале су се </a:t>
            </a:r>
            <a:r>
              <a:rPr lang="ru-RU" u="sng" dirty="0" smtClean="0">
                <a:latin typeface="Arial" pitchFamily="34" charset="0"/>
                <a:cs typeface="Arial" pitchFamily="34" charset="0"/>
              </a:rPr>
              <a:t>између 200 и 400 µмол/Л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. Генотипизацијом УДП-глукуронил- трансферазе  нађен је генотип ТА7/ТА7, који говори у прилог недостатка активности овог ензима.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52400"/>
            <a:ext cx="224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b="1" u="sng" dirty="0" smtClean="0">
                <a:latin typeface="Arial" pitchFamily="34" charset="0"/>
                <a:cs typeface="Arial" pitchFamily="34" charset="0"/>
              </a:rPr>
              <a:t>Приказ случаја 2: </a:t>
            </a:r>
            <a:endParaRPr lang="en-US" b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3048000"/>
            <a:ext cx="8915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CS" dirty="0" smtClean="0">
                <a:latin typeface="Arial" pitchFamily="34" charset="0"/>
                <a:cs typeface="Arial" pitchFamily="34" charset="0"/>
              </a:rPr>
              <a:t>Пацијент се лечи свакодневном фототерапијом у кућним условима у трајању од 9 сати, уз редовну контролу вриедности билирубина, које се сада крећу од 200 до 280 µмол/Л. У доби од 15 месеци уредног је психомоторног развоја. </a:t>
            </a:r>
            <a:br>
              <a:rPr lang="sr-Cyrl-CS" dirty="0" smtClean="0">
                <a:latin typeface="Arial" pitchFamily="34" charset="0"/>
                <a:cs typeface="Arial" pitchFamily="34" charset="0"/>
              </a:rPr>
            </a:br>
            <a:r>
              <a:rPr lang="sr-Cyrl-CS" dirty="0" smtClean="0">
                <a:latin typeface="Arial" pitchFamily="34" charset="0"/>
                <a:cs typeface="Arial" pitchFamily="34" charset="0"/>
              </a:rPr>
              <a:t>У даљем току лечења биће му потребна трансплантација јетре.</a:t>
            </a:r>
          </a:p>
          <a:p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r>
              <a:rPr lang="sr-Cyrl-CS" dirty="0" smtClean="0">
                <a:latin typeface="Arial" pitchFamily="34" charset="0"/>
                <a:cs typeface="Arial" pitchFamily="34" charset="0"/>
              </a:rPr>
              <a:t>Питања:</a:t>
            </a:r>
          </a:p>
          <a:p>
            <a:pPr marL="342900" indent="-342900">
              <a:buAutoNum type="arabicPeriod"/>
            </a:pPr>
            <a:r>
              <a:rPr lang="x-none" smtClean="0">
                <a:latin typeface="Arial" pitchFamily="34" charset="0"/>
                <a:cs typeface="Arial" pitchFamily="34" charset="0"/>
              </a:rPr>
              <a:t>Кој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е</a:t>
            </a:r>
            <a:r>
              <a:rPr lang="x-none" smtClean="0">
                <a:latin typeface="Arial" pitchFamily="34" charset="0"/>
                <a:cs typeface="Arial" pitchFamily="34" charset="0"/>
              </a:rPr>
              <a:t> обољење</a:t>
            </a:r>
            <a:r>
              <a:rPr lang="sr-Cyrl-CS" dirty="0" smtClean="0">
                <a:latin typeface="Arial" pitchFamily="34" charset="0"/>
                <a:cs typeface="Arial" pitchFamily="34" charset="0"/>
              </a:rPr>
              <a:t> јетре је праћено наведеним тегобама, симптомима и лабораторијским анализама</a:t>
            </a:r>
            <a:r>
              <a:rPr lang="x-none" smtClean="0">
                <a:latin typeface="Arial" pitchFamily="34" charset="0"/>
                <a:cs typeface="Arial" pitchFamily="34" charset="0"/>
              </a:rPr>
              <a:t>?</a:t>
            </a: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AutoNum type="arabicPeriod"/>
            </a:pPr>
            <a:r>
              <a:rPr lang="sr-Cyrl-CS" dirty="0" smtClean="0">
                <a:latin typeface="Arial" pitchFamily="34" charset="0"/>
                <a:cs typeface="Arial" pitchFamily="34" charset="0"/>
              </a:rPr>
              <a:t>Која је биохемијска функција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УДП-глукуронил- трансферазе у јетри?.</a:t>
            </a:r>
            <a:endParaRPr lang="sr-Cyrl-C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066800" y="762000"/>
            <a:ext cx="7543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2"/>
              </a:rPr>
              <a:t>http://www.medicinskicasopis.org/pdf/2009%282%29/sr/Full/Overlap%20sindrom%20primarna%20bilijarna%20ciroza.pdf</a:t>
            </a:r>
            <a:endParaRPr lang="sr-Cyrl-CS" dirty="0" smtClean="0"/>
          </a:p>
          <a:p>
            <a:pPr marL="342900" indent="-342900">
              <a:buAutoNum type="arabicPeriod"/>
            </a:pPr>
            <a:r>
              <a:rPr lang="en-US" dirty="0" smtClean="0">
                <a:hlinkClick r:id="rId3"/>
              </a:rPr>
              <a:t>http://</a:t>
            </a:r>
            <a:r>
              <a:rPr lang="en-US" dirty="0" err="1" smtClean="0">
                <a:hlinkClick r:id="rId3"/>
              </a:rPr>
              <a:t>www.hpps.com.hr</a:t>
            </a:r>
            <a:r>
              <a:rPr lang="en-US" dirty="0" smtClean="0">
                <a:hlinkClick r:id="rId3"/>
              </a:rPr>
              <a:t>/sites/default/files/</a:t>
            </a:r>
            <a:r>
              <a:rPr lang="en-US" dirty="0" err="1" smtClean="0">
                <a:hlinkClick r:id="rId3"/>
              </a:rPr>
              <a:t>Dokumenti</a:t>
            </a:r>
            <a:r>
              <a:rPr lang="en-US" dirty="0" smtClean="0">
                <a:hlinkClick r:id="rId3"/>
              </a:rPr>
              <a:t>/2018/</a:t>
            </a:r>
            <a:r>
              <a:rPr lang="en-US" dirty="0" err="1" smtClean="0">
                <a:hlinkClick r:id="rId3"/>
              </a:rPr>
              <a:t>sestre</a:t>
            </a:r>
            <a:r>
              <a:rPr lang="en-US" dirty="0" smtClean="0">
                <a:hlinkClick r:id="rId3"/>
              </a:rPr>
              <a:t>/</a:t>
            </a:r>
            <a:r>
              <a:rPr lang="en-US" dirty="0" err="1" smtClean="0">
                <a:hlinkClick r:id="rId3"/>
              </a:rPr>
              <a:t>Ses%2015.pdf</a:t>
            </a:r>
            <a:endParaRPr lang="en-US" dirty="0"/>
          </a:p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3. С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 Спасић, З. Јелић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вановић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, В Спасојевић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Калимановска.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 Медицинска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биохемија. 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Аутори, </a:t>
            </a:r>
            <a:r>
              <a:rPr lang="sr-Cyrl-RS" dirty="0" smtClean="0">
                <a:latin typeface="Arial" panose="020B0604020202020204" pitchFamily="34" charset="0"/>
                <a:cs typeface="Arial" panose="020B0604020202020204" pitchFamily="34" charset="0"/>
              </a:rPr>
              <a:t>Београд</a:t>
            </a:r>
            <a:r>
              <a:rPr lang="sr-Cyrl-RS" dirty="0">
                <a:latin typeface="Arial" panose="020B0604020202020204" pitchFamily="34" charset="0"/>
                <a:cs typeface="Arial" panose="020B0604020202020204" pitchFamily="34" charset="0"/>
              </a:rPr>
              <a:t>, 2003. године</a:t>
            </a:r>
          </a:p>
          <a:p>
            <a:endParaRPr lang="sr-Cyrl-CS" dirty="0" smtClean="0"/>
          </a:p>
          <a:p>
            <a:pPr marL="342900" indent="-342900">
              <a:buAutoNum type="arabicPeriod"/>
            </a:pPr>
            <a:endParaRPr lang="sr-Cyrl-CS" dirty="0" smtClean="0"/>
          </a:p>
          <a:p>
            <a:pPr marL="342900" indent="-342900">
              <a:buAutoNum type="arabicPeriod"/>
            </a:pPr>
            <a:endParaRPr lang="sr-Cyrl-CS" dirty="0" smtClean="0"/>
          </a:p>
          <a:p>
            <a:endParaRPr lang="sr-Cyrl-C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304800"/>
            <a:ext cx="2746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CS" dirty="0" smtClean="0">
                <a:latin typeface="Arial" panose="020B0604020202020204" pitchFamily="34" charset="0"/>
                <a:cs typeface="Arial" panose="020B0604020202020204" pitchFamily="34" charset="0"/>
              </a:rPr>
              <a:t>Коришћене референце: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20595" y="836712"/>
            <a:ext cx="8109729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 smtClean="0">
                <a:latin typeface="Arial" pitchFamily="34" charset="0"/>
                <a:cs typeface="Arial" pitchFamily="34" charset="0"/>
              </a:rPr>
              <a:t>Биохемијски тестови </a:t>
            </a:r>
            <a:r>
              <a:rPr lang="x-none" dirty="0">
                <a:latin typeface="Arial" pitchFamily="34" charset="0"/>
                <a:cs typeface="Arial" pitchFamily="34" charset="0"/>
              </a:rPr>
              <a:t>за испитивање различитих функција јетре могу </a:t>
            </a:r>
            <a:r>
              <a:rPr lang="sr-Cyrl-RS" dirty="0" smtClean="0">
                <a:latin typeface="Arial" pitchFamily="34" charset="0"/>
                <a:cs typeface="Arial" pitchFamily="34" charset="0"/>
              </a:rPr>
              <a:t>се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поделити </a:t>
            </a:r>
            <a:r>
              <a:rPr lang="x-none" dirty="0">
                <a:latin typeface="Arial" pitchFamily="34" charset="0"/>
                <a:cs typeface="Arial" pitchFamily="34" charset="0"/>
              </a:rPr>
              <a:t>на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тестови за испитивање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екскреторне функције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обухватају мерење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ендогених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метаболита: билирубина</a:t>
            </a:r>
            <a:r>
              <a:rPr lang="x-none" dirty="0">
                <a:latin typeface="Arial" pitchFamily="34" charset="0"/>
                <a:cs typeface="Arial" pitchFamily="34" charset="0"/>
              </a:rPr>
              <a:t>, жучних киселина и амонијака, као и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егзогених</a:t>
            </a:r>
            <a:r>
              <a:rPr lang="x-none" dirty="0">
                <a:latin typeface="Arial" pitchFamily="34" charset="0"/>
                <a:cs typeface="Arial" pitchFamily="34" charset="0"/>
              </a:rPr>
              <a:t> супстанци: кофеина,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аминопирина, лидокаина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и других;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тестови за испитивање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синтетске функције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обухватају мерење албумина, фактора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коагулације, холинестеразе</a:t>
            </a:r>
            <a:r>
              <a:rPr lang="x-none" dirty="0">
                <a:latin typeface="Arial" pitchFamily="34" charset="0"/>
                <a:cs typeface="Arial" pitchFamily="34" charset="0"/>
              </a:rPr>
              <a:t>, липида,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уреје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фибриногена,церулоплазмина,трансферина, ЦРП итд;</a:t>
            </a: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тестови за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испитивање метаболичке функције </a:t>
            </a:r>
            <a:r>
              <a:rPr lang="x-none" dirty="0">
                <a:latin typeface="Arial" pitchFamily="34" charset="0"/>
                <a:cs typeface="Arial" pitchFamily="34" charset="0"/>
              </a:rPr>
              <a:t>обухватају мерење лекова,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ксенобиотика, амонијака</a:t>
            </a:r>
            <a:r>
              <a:rPr lang="x-none" dirty="0">
                <a:latin typeface="Arial" pitchFamily="34" charset="0"/>
                <a:cs typeface="Arial" pitchFamily="34" charset="0"/>
              </a:rPr>
              <a:t>, билирубина, холестерола,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триациглицерола, галактозе;</a:t>
            </a: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/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>
                <a:latin typeface="Arial" pitchFamily="34" charset="0"/>
                <a:cs typeface="Arial" pitchFamily="34" charset="0"/>
              </a:rPr>
              <a:t>• мерење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активност ензима из оштећеног ткива јетре </a:t>
            </a:r>
            <a:r>
              <a:rPr lang="x-none" dirty="0">
                <a:latin typeface="Arial" pitchFamily="34" charset="0"/>
                <a:cs typeface="Arial" pitchFamily="34" charset="0"/>
              </a:rPr>
              <a:t>- ензимски профил јетре обухвата ензиме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из оштећених </a:t>
            </a:r>
            <a:r>
              <a:rPr lang="x-none" dirty="0">
                <a:latin typeface="Arial" pitchFamily="34" charset="0"/>
                <a:cs typeface="Arial" pitchFamily="34" charset="0"/>
              </a:rPr>
              <a:t>хепатоцита: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ALT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x-none" dirty="0">
                <a:latin typeface="Arial" pitchFamily="34" charset="0"/>
                <a:cs typeface="Arial" pitchFamily="34" charset="0"/>
              </a:rPr>
              <a:t>из каналикуларних мембрана епитела жучне кесе или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ендотела централне </a:t>
            </a:r>
            <a:r>
              <a:rPr lang="x-none" dirty="0">
                <a:latin typeface="Arial" pitchFamily="34" charset="0"/>
                <a:cs typeface="Arial" pitchFamily="34" charset="0"/>
              </a:rPr>
              <a:t>хепатичне вене и хепатичне порталне вене: алкална фосфатаза, </a:t>
            </a:r>
            <a:r>
              <a:rPr lang="el-GR" dirty="0">
                <a:latin typeface="Arial" pitchFamily="34" charset="0"/>
                <a:cs typeface="Arial" pitchFamily="34" charset="0"/>
              </a:rPr>
              <a:t>γ-</a:t>
            </a:r>
            <a:r>
              <a:rPr lang="x-none" dirty="0">
                <a:latin typeface="Arial" pitchFamily="34" charset="0"/>
                <a:cs typeface="Arial" pitchFamily="34" charset="0"/>
              </a:rPr>
              <a:t>глутамил трансфераза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и 5</a:t>
            </a:r>
            <a:r>
              <a:rPr lang="x-none" dirty="0">
                <a:latin typeface="Arial" pitchFamily="34" charset="0"/>
                <a:cs typeface="Arial" pitchFamily="34" charset="0"/>
              </a:rPr>
              <a:t>’-нуклеотидаза.</a:t>
            </a:r>
            <a:br>
              <a:rPr lang="x-none" dirty="0">
                <a:latin typeface="Arial" pitchFamily="34" charset="0"/>
                <a:cs typeface="Arial" pitchFamily="34" charset="0"/>
              </a:rPr>
            </a:br>
            <a:r>
              <a:rPr lang="x-none" dirty="0"/>
              <a:t/>
            </a:r>
            <a:br>
              <a:rPr lang="x-none" dirty="0"/>
            </a:b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123728" y="44624"/>
            <a:ext cx="5261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>
                <a:latin typeface="Arial" pitchFamily="34" charset="0"/>
                <a:cs typeface="Arial" pitchFamily="34" charset="0"/>
              </a:rPr>
              <a:t>ИСПИТИВАЊЕ ФУНКЦИЈЕ ЈЕТРЕ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133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899592" y="293747"/>
            <a:ext cx="859100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Биохемијски тестови 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интегритета </a:t>
            </a:r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хепатоцита</a:t>
            </a:r>
            <a:r>
              <a:rPr lang="x-none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: </a:t>
            </a: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Клинички значај ензима у испитивању функције јетре </a:t>
            </a:r>
            <a:r>
              <a:rPr lang="x-none" sz="2400" b="1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043608" y="1413931"/>
            <a:ext cx="810039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dirty="0">
                <a:latin typeface="Arial" pitchFamily="34" charset="0"/>
                <a:cs typeface="Arial" pitchFamily="34" charset="0"/>
              </a:rPr>
              <a:t>У зависности од степена поремећаја ћелијског интегритета, који се креће од повећаног пермеабилитета ћелијске мембране до ћелијске некрозе,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растворљиви састојци </a:t>
            </a:r>
            <a:r>
              <a:rPr lang="x-none" dirty="0">
                <a:latin typeface="Arial" pitchFamily="34" charset="0"/>
                <a:cs typeface="Arial" pitchFamily="34" charset="0"/>
              </a:rPr>
              <a:t>ћелија, у различитим концентрацијама, доспевају у крвну плазму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..</a:t>
            </a: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r>
              <a:rPr lang="x-none" dirty="0">
                <a:latin typeface="Arial" pitchFamily="34" charset="0"/>
                <a:cs typeface="Arial" pitchFamily="34" charset="0"/>
              </a:rPr>
              <a:t>Захваљујући томе што се </a:t>
            </a:r>
            <a:r>
              <a:rPr lang="x-none" b="1" dirty="0">
                <a:latin typeface="Arial" pitchFamily="34" charset="0"/>
                <a:cs typeface="Arial" pitchFamily="34" charset="0"/>
              </a:rPr>
              <a:t>активност ензима специфично повећава код одређених болести јетре</a:t>
            </a:r>
            <a:r>
              <a:rPr lang="x-none" dirty="0">
                <a:latin typeface="Arial" pitchFamily="34" charset="0"/>
                <a:cs typeface="Arial" pitchFamily="34" charset="0"/>
              </a:rPr>
              <a:t>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они су </a:t>
            </a:r>
            <a:r>
              <a:rPr lang="x-none" dirty="0">
                <a:latin typeface="Arial" pitchFamily="34" charset="0"/>
                <a:cs typeface="Arial" pitchFamily="34" charset="0"/>
              </a:rPr>
              <a:t>веома корисни како у откривању болести јетре тако и у диференцијалној дијагностици. Фактори 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који омогућавају </a:t>
            </a:r>
            <a:r>
              <a:rPr lang="x-none" dirty="0">
                <a:latin typeface="Arial" pitchFamily="34" charset="0"/>
                <a:cs typeface="Arial" pitchFamily="34" charset="0"/>
              </a:rPr>
              <a:t>коришћења ензима у дијагностици болести јетре су њихова: </a:t>
            </a:r>
            <a:endParaRPr lang="x-none" dirty="0" smtClean="0">
              <a:latin typeface="Arial" pitchFamily="34" charset="0"/>
              <a:cs typeface="Arial" pitchFamily="34" charset="0"/>
            </a:endParaRPr>
          </a:p>
          <a:p>
            <a:endParaRPr lang="x-none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ткивна специфичност,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субцелуларна </a:t>
            </a:r>
            <a:r>
              <a:rPr lang="x-none" dirty="0">
                <a:latin typeface="Arial" pitchFamily="34" charset="0"/>
                <a:cs typeface="Arial" pitchFamily="34" charset="0"/>
              </a:rPr>
              <a:t>локализација,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веза </a:t>
            </a:r>
            <a:r>
              <a:rPr lang="x-none" dirty="0">
                <a:latin typeface="Arial" pitchFamily="34" charset="0"/>
                <a:cs typeface="Arial" pitchFamily="34" charset="0"/>
              </a:rPr>
              <a:t>која постоји између активности ензима у јетри и плазми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начин ослобађања </a:t>
            </a:r>
            <a:r>
              <a:rPr lang="x-none" dirty="0">
                <a:latin typeface="Arial" pitchFamily="34" charset="0"/>
                <a:cs typeface="Arial" pitchFamily="34" charset="0"/>
              </a:rPr>
              <a:t>и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x-none" dirty="0" smtClean="0">
                <a:latin typeface="Arial" pitchFamily="34" charset="0"/>
                <a:cs typeface="Arial" pitchFamily="34" charset="0"/>
              </a:rPr>
              <a:t>клиренс </a:t>
            </a:r>
            <a:r>
              <a:rPr lang="x-none" dirty="0">
                <a:latin typeface="Arial" pitchFamily="34" charset="0"/>
                <a:cs typeface="Arial" pitchFamily="34" charset="0"/>
              </a:rPr>
              <a:t>из плазме</a:t>
            </a:r>
            <a:r>
              <a:rPr lang="x-none" dirty="0"/>
              <a:t>.</a:t>
            </a:r>
            <a:r>
              <a:rPr lang="x-none" dirty="0" smtClean="0">
                <a:latin typeface="Arial" pitchFamily="34" charset="0"/>
                <a:cs typeface="Arial" pitchFamily="34" charset="0"/>
              </a:rPr>
              <a:t>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492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21700</TotalTime>
  <Words>4685</Words>
  <Application>Microsoft Office PowerPoint</Application>
  <PresentationFormat>On-screen Show (4:3)</PresentationFormat>
  <Paragraphs>801</Paragraphs>
  <Slides>72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4" baseType="lpstr">
      <vt:lpstr>Arial Unicode MS</vt:lpstr>
      <vt:lpstr>Arial</vt:lpstr>
      <vt:lpstr>Calibri</vt:lpstr>
      <vt:lpstr>Comic Sans MS</vt:lpstr>
      <vt:lpstr>Corbel</vt:lpstr>
      <vt:lpstr>Gill Sans MT</vt:lpstr>
      <vt:lpstr>Symbol</vt:lpstr>
      <vt:lpstr>Verdana</vt:lpstr>
      <vt:lpstr>Wingdings</vt:lpstr>
      <vt:lpstr>Wingdings 2</vt:lpstr>
      <vt:lpstr>Solstice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КАТАБОЛИЗАМ ХЕМОГЛОБИНА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Portable-PC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Marina Mitrovic</dc:creator>
  <cp:lastModifiedBy>user</cp:lastModifiedBy>
  <cp:revision>226</cp:revision>
  <dcterms:created xsi:type="dcterms:W3CDTF">2014-09-25T16:54:46Z</dcterms:created>
  <dcterms:modified xsi:type="dcterms:W3CDTF">2018-08-31T09:03:07Z</dcterms:modified>
</cp:coreProperties>
</file>